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365" r:id="rId5"/>
    <p:sldId id="370" r:id="rId6"/>
    <p:sldId id="409" r:id="rId7"/>
    <p:sldId id="410" r:id="rId8"/>
    <p:sldId id="389" r:id="rId9"/>
    <p:sldId id="393" r:id="rId10"/>
    <p:sldId id="396" r:id="rId11"/>
    <p:sldId id="397" r:id="rId12"/>
    <p:sldId id="398" r:id="rId13"/>
    <p:sldId id="401" r:id="rId14"/>
    <p:sldId id="400" r:id="rId15"/>
    <p:sldId id="405" r:id="rId16"/>
    <p:sldId id="403" r:id="rId17"/>
    <p:sldId id="404" r:id="rId18"/>
    <p:sldId id="406" r:id="rId19"/>
    <p:sldId id="407" r:id="rId20"/>
    <p:sldId id="402" r:id="rId21"/>
    <p:sldId id="399" r:id="rId22"/>
    <p:sldId id="366" r:id="rId23"/>
    <p:sldId id="367" r:id="rId24"/>
    <p:sldId id="306" r:id="rId25"/>
    <p:sldId id="371" r:id="rId26"/>
    <p:sldId id="390" r:id="rId27"/>
    <p:sldId id="395" r:id="rId28"/>
    <p:sldId id="374" r:id="rId29"/>
  </p:sldIdLst>
  <p:sldSz cx="12192000" cy="6858000"/>
  <p:notesSz cx="6858000" cy="21431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bert Tien" initials="AT" lastIdx="5" clrIdx="0">
    <p:extLst>
      <p:ext uri="{19B8F6BF-5375-455C-9EA6-DF929625EA0E}">
        <p15:presenceInfo xmlns:p15="http://schemas.microsoft.com/office/powerpoint/2012/main" userId="Albert Tien" providerId="None"/>
      </p:ext>
    </p:extLst>
  </p:cmAuthor>
  <p:cmAuthor id="2" name="Yachao REN" initials="YR" lastIdx="1" clrIdx="1">
    <p:extLst>
      <p:ext uri="{19B8F6BF-5375-455C-9EA6-DF929625EA0E}">
        <p15:presenceInfo xmlns:p15="http://schemas.microsoft.com/office/powerpoint/2012/main" userId="Yachao R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439CE2-884B-4457-8CE7-A326710EE571}" v="7651" dt="2020-06-02T13:53:43.809"/>
    <p1510:client id="{250BCB37-EDD8-4F44-935F-507FDEF7D430}" v="19461" dt="2020-06-02T14:02:51.249"/>
    <p1510:client id="{304FC29F-BB67-E38F-1C2F-4E4316E46208}" v="981" dt="2020-06-02T14:00:50.321"/>
    <p1510:client id="{4DAC84A3-C233-B7C9-AAA8-995917AF9DE6}" v="1190" dt="2020-06-02T11:03:14.532"/>
    <p1510:client id="{74827D97-44E6-7DE0-8BF4-A2A6363A819B}" v="268" dt="2020-06-02T12:20:12.500"/>
    <p1510:client id="{A776E331-7449-5C3A-6BC3-7D37F86D1E0E}" v="10" dt="2020-06-01T14:48:00.920"/>
    <p1510:client id="{E15C8A04-4945-2D4D-BBDB-B499E723FD93}" v="3" dt="2020-06-02T12:48:14.87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7953" autoAdjust="0"/>
  </p:normalViewPr>
  <p:slideViewPr>
    <p:cSldViewPr snapToGrid="0">
      <p:cViewPr varScale="1">
        <p:scale>
          <a:sx n="52" d="100"/>
          <a:sy n="52" d="100"/>
        </p:scale>
        <p:origin x="1614"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73D63D-19F2-4DD6-8739-A388027E027E}" type="datetimeFigureOut">
              <a:rPr lang="en-US" smtClean="0"/>
              <a:t>6/3/2020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4D41E1-0C47-454E-B90F-D753D0947C72}" type="slidenum">
              <a:rPr lang="en-US" smtClean="0"/>
              <a:t>‹#›</a:t>
            </a:fld>
            <a:endParaRPr lang="en-US"/>
          </a:p>
        </p:txBody>
      </p:sp>
    </p:spTree>
    <p:extLst>
      <p:ext uri="{BB962C8B-B14F-4D97-AF65-F5344CB8AC3E}">
        <p14:creationId xmlns:p14="http://schemas.microsoft.com/office/powerpoint/2010/main" val="2263103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this is team 404 error, in this video we will be presenting our developed AI agent to play</a:t>
            </a:r>
          </a:p>
        </p:txBody>
      </p:sp>
      <p:sp>
        <p:nvSpPr>
          <p:cNvPr id="4" name="Slide Number Placeholder 3"/>
          <p:cNvSpPr>
            <a:spLocks noGrp="1"/>
          </p:cNvSpPr>
          <p:nvPr>
            <p:ph type="sldNum" sz="quarter" idx="5"/>
          </p:nvPr>
        </p:nvSpPr>
        <p:spPr/>
        <p:txBody>
          <a:bodyPr/>
          <a:lstStyle/>
          <a:p>
            <a:fld id="{5D4D41E1-0C47-454E-B90F-D753D0947C72}" type="slidenum">
              <a:rPr lang="en-US" smtClean="0"/>
              <a:t>1</a:t>
            </a:fld>
            <a:endParaRPr lang="en-US"/>
          </a:p>
        </p:txBody>
      </p:sp>
    </p:spTree>
    <p:extLst>
      <p:ext uri="{BB962C8B-B14F-4D97-AF65-F5344CB8AC3E}">
        <p14:creationId xmlns:p14="http://schemas.microsoft.com/office/powerpoint/2010/main" val="23836302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r>
              <a:rPr lang="en-US" sz="1200" b="0" kern="1200" dirty="0">
                <a:solidFill>
                  <a:schemeClr val="tx1"/>
                </a:solidFill>
                <a:latin typeface="+mn-lt"/>
                <a:ea typeface="+mn-ea"/>
                <a:cs typeface="+mn-cs"/>
              </a:rPr>
              <a:t>V is defined by the heuristic score difference between our player’s and its opponent.</a:t>
            </a:r>
          </a:p>
          <a:p>
            <a:pPr marL="0" indent="0" algn="l">
              <a:buFont typeface="Arial" panose="020B0604020202020204" pitchFamily="34" charset="0"/>
              <a:buNone/>
            </a:pPr>
            <a:r>
              <a:rPr lang="en-US" sz="1200" b="0" kern="1200" dirty="0">
                <a:solidFill>
                  <a:schemeClr val="tx1"/>
                </a:solidFill>
                <a:latin typeface="+mn-lt"/>
                <a:ea typeface="+mn-ea"/>
                <a:cs typeface="+mn-cs"/>
              </a:rPr>
              <a:t>We defined the score of one player using a combination of round score, end game score bonus , number of non-</a:t>
            </a:r>
            <a:r>
              <a:rPr lang="en-US" sz="1200" b="0" kern="1200" dirty="0" err="1">
                <a:solidFill>
                  <a:schemeClr val="tx1"/>
                </a:solidFill>
                <a:latin typeface="+mn-lt"/>
                <a:ea typeface="+mn-ea"/>
                <a:cs typeface="+mn-cs"/>
              </a:rPr>
              <a:t>epmtiy</a:t>
            </a:r>
            <a:r>
              <a:rPr lang="en-US" sz="1200" b="0" kern="1200" dirty="0">
                <a:solidFill>
                  <a:schemeClr val="tx1"/>
                </a:solidFill>
                <a:latin typeface="+mn-lt"/>
                <a:ea typeface="+mn-ea"/>
                <a:cs typeface="+mn-cs"/>
              </a:rPr>
              <a:t> pattern lines and the availability of first player token.</a:t>
            </a:r>
          </a:p>
          <a:p>
            <a:pPr marL="0" indent="0" algn="l">
              <a:buFont typeface="Arial" panose="020B0604020202020204" pitchFamily="34" charset="0"/>
              <a:buNone/>
            </a:pPr>
            <a:r>
              <a:rPr lang="en-US" sz="1200" b="0" kern="1200" dirty="0">
                <a:solidFill>
                  <a:schemeClr val="tx1"/>
                </a:solidFill>
                <a:latin typeface="+mn-lt"/>
                <a:ea typeface="+mn-ea"/>
                <a:cs typeface="+mn-cs"/>
              </a:rPr>
              <a:t>We assigned associated weights and fine tuned them for better performance.</a:t>
            </a:r>
          </a:p>
          <a:p>
            <a:pPr marL="0" indent="0" algn="l">
              <a:buFont typeface="Arial" panose="020B0604020202020204" pitchFamily="34" charset="0"/>
              <a:buNone/>
            </a:pPr>
            <a:r>
              <a:rPr lang="en-US" sz="1200" b="0" kern="1200" dirty="0">
                <a:solidFill>
                  <a:schemeClr val="tx1"/>
                </a:solidFill>
                <a:latin typeface="+mn-lt"/>
                <a:ea typeface="+mn-ea"/>
                <a:cs typeface="+mn-cs"/>
              </a:rPr>
              <a:t>R stands for round score and E stands for end of game bonus, and assigned associated weight to </a:t>
            </a:r>
          </a:p>
          <a:p>
            <a:pPr marL="0" indent="0" algn="l">
              <a:buFont typeface="Arial" panose="020B0604020202020204" pitchFamily="34" charset="0"/>
              <a:buNone/>
            </a:pPr>
            <a:endParaRPr lang="en-US" sz="1200" b="0" kern="1200" dirty="0">
              <a:solidFill>
                <a:schemeClr val="tx1"/>
              </a:solidFill>
              <a:latin typeface="+mn-lt"/>
              <a:ea typeface="+mn-ea"/>
              <a:cs typeface="+mn-cs"/>
            </a:endParaRPr>
          </a:p>
          <a:p>
            <a:pPr marL="0" indent="0" algn="l">
              <a:buFont typeface="Arial" panose="020B0604020202020204" pitchFamily="34" charset="0"/>
              <a:buNone/>
            </a:pPr>
            <a:endParaRPr lang="en-US" sz="1200" b="0" kern="1200" dirty="0">
              <a:solidFill>
                <a:schemeClr val="tx1"/>
              </a:solidFill>
              <a:latin typeface="+mn-lt"/>
              <a:ea typeface="+mn-ea"/>
              <a:cs typeface="+mn-cs"/>
            </a:endParaRPr>
          </a:p>
          <a:p>
            <a:pPr marL="0" indent="0" algn="l">
              <a:buFont typeface="Arial" panose="020B0604020202020204" pitchFamily="34" charset="0"/>
              <a:buNone/>
            </a:pPr>
            <a:r>
              <a:rPr lang="en-US" sz="1200" b="0" kern="1200" dirty="0">
                <a:solidFill>
                  <a:schemeClr val="tx1"/>
                </a:solidFill>
                <a:latin typeface="+mn-lt"/>
                <a:ea typeface="+mn-ea"/>
                <a:cs typeface="+mn-cs"/>
              </a:rPr>
              <a:t>Metric1: tiles will be distributed in top 3 rows, given they are easy to complete and require least total amount of tiles = more score least with tiles used</a:t>
            </a:r>
          </a:p>
          <a:p>
            <a:pPr marL="742950" lvl="1" indent="-285750" algn="l">
              <a:buFont typeface="Arial" panose="020B0604020202020204" pitchFamily="34" charset="0"/>
              <a:buChar char="•"/>
            </a:pPr>
            <a:r>
              <a:rPr lang="en-US" sz="1200" b="0" kern="1200" dirty="0">
                <a:solidFill>
                  <a:schemeClr val="tx1"/>
                </a:solidFill>
                <a:latin typeface="+mn-lt"/>
                <a:ea typeface="+mn-ea"/>
                <a:cs typeface="+mn-cs"/>
              </a:rPr>
              <a:t>a few tiles in 4,5 row to complete column to ear on the bonus column score </a:t>
            </a:r>
          </a:p>
          <a:p>
            <a:pPr marL="457200" lvl="1" indent="0" algn="l">
              <a:buFont typeface="Arial" panose="020B0604020202020204" pitchFamily="34" charset="0"/>
              <a:buNone/>
            </a:pPr>
            <a:endParaRPr lang="en-US" sz="1200" b="0" kern="1200" dirty="0">
              <a:solidFill>
                <a:schemeClr val="tx1"/>
              </a:solidFill>
              <a:latin typeface="+mn-lt"/>
              <a:ea typeface="+mn-ea"/>
              <a:cs typeface="+mn-cs"/>
            </a:endParaRPr>
          </a:p>
          <a:p>
            <a:pPr algn="l"/>
            <a:r>
              <a:rPr lang="en-US" sz="1200" b="0" kern="1200" dirty="0">
                <a:solidFill>
                  <a:schemeClr val="tx1"/>
                </a:solidFill>
                <a:latin typeface="+mn-lt"/>
                <a:ea typeface="+mn-ea"/>
                <a:cs typeface="+mn-cs"/>
              </a:rPr>
              <a:t>Metric 2 = </a:t>
            </a:r>
            <a:r>
              <a:rPr lang="en-US" sz="1400" b="0" kern="1200" dirty="0">
                <a:solidFill>
                  <a:schemeClr val="tx1"/>
                </a:solidFill>
                <a:latin typeface="+mn-lt"/>
                <a:ea typeface="+mn-ea"/>
                <a:cs typeface="+mn-cs"/>
              </a:rPr>
              <a:t>Pick moves that result in higher score,</a:t>
            </a:r>
          </a:p>
          <a:p>
            <a:pPr algn="l"/>
            <a:r>
              <a:rPr lang="en-US" sz="1400" b="0" kern="1200" dirty="0">
                <a:solidFill>
                  <a:schemeClr val="tx1"/>
                </a:solidFill>
                <a:latin typeface="+mn-lt"/>
                <a:ea typeface="+mn-ea"/>
                <a:cs typeface="+mn-cs"/>
              </a:rPr>
              <a:t> if the depth is big, means chance of reaching that move is lower so less important</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b="0" kern="1200" dirty="0">
              <a:solidFill>
                <a:schemeClr val="tx1"/>
              </a:solidFill>
              <a:latin typeface="+mn-lt"/>
              <a:ea typeface="+mn-ea"/>
              <a:cs typeface="+mn-cs"/>
            </a:endParaRPr>
          </a:p>
          <a:p>
            <a:pPr marL="285750" indent="-285750" algn="l">
              <a:buFont typeface="Arial" panose="020B0604020202020204" pitchFamily="34" charset="0"/>
              <a:buChar char="•"/>
            </a:pPr>
            <a:r>
              <a:rPr lang="en-US" sz="1400" b="0" kern="1200" dirty="0">
                <a:solidFill>
                  <a:schemeClr val="tx1"/>
                </a:solidFill>
                <a:latin typeface="+mn-lt"/>
                <a:ea typeface="+mn-ea"/>
                <a:cs typeface="+mn-cs"/>
              </a:rPr>
              <a:t>Will push tiles to larger pattern line if possible, </a:t>
            </a:r>
          </a:p>
          <a:p>
            <a:pPr marL="285750" indent="-285750" algn="l">
              <a:buFont typeface="Arial" panose="020B0604020202020204" pitchFamily="34" charset="0"/>
              <a:buChar char="•"/>
            </a:pPr>
            <a:r>
              <a:rPr lang="en-US" sz="1400" b="0" kern="1200" dirty="0">
                <a:solidFill>
                  <a:schemeClr val="tx1"/>
                </a:solidFill>
                <a:latin typeface="+mn-lt"/>
                <a:ea typeface="+mn-ea"/>
                <a:cs typeface="+mn-cs"/>
              </a:rPr>
              <a:t>this maximize tile space available</a:t>
            </a:r>
          </a:p>
          <a:p>
            <a:pPr marL="285750" indent="-285750" algn="l">
              <a:buFont typeface="Arial" panose="020B0604020202020204" pitchFamily="34" charset="0"/>
              <a:buChar char="•"/>
            </a:pPr>
            <a:r>
              <a:rPr lang="en-US" sz="1400" b="0" kern="1200" dirty="0">
                <a:solidFill>
                  <a:schemeClr val="tx1"/>
                </a:solidFill>
                <a:latin typeface="+mn-lt"/>
                <a:ea typeface="+mn-ea"/>
                <a:cs typeface="+mn-cs"/>
              </a:rPr>
              <a:t>Will prevent penalty to not having space to put tiles in current round</a:t>
            </a:r>
          </a:p>
          <a:p>
            <a:pPr marL="285750" indent="-285750" algn="l">
              <a:buFont typeface="Arial" panose="020B0604020202020204" pitchFamily="34" charset="0"/>
              <a:buChar char="•"/>
            </a:pPr>
            <a:endParaRPr lang="en-US" sz="1400" b="0" kern="1200" dirty="0">
              <a:solidFill>
                <a:schemeClr val="tx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kern="1200" dirty="0">
                <a:solidFill>
                  <a:schemeClr val="tx1"/>
                </a:solidFill>
                <a:latin typeface="+mn-lt"/>
                <a:ea typeface="+mn-ea"/>
                <a:cs typeface="+mn-cs"/>
              </a:rPr>
              <a:t>Metric 3 = Make sure the least line to be empty at the end of the round.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400" b="0" kern="1200" dirty="0">
              <a:solidFill>
                <a:schemeClr val="tx1"/>
              </a:solidFill>
              <a:latin typeface="+mn-lt"/>
              <a:ea typeface="+mn-ea"/>
              <a:cs typeface="+mn-cs"/>
            </a:endParaRPr>
          </a:p>
          <a:p>
            <a:pPr marL="285750" indent="-285750" algn="l">
              <a:buFont typeface="Arial" panose="020B0604020202020204" pitchFamily="34" charset="0"/>
              <a:buChar char="•"/>
            </a:pPr>
            <a:r>
              <a:rPr lang="en-US" sz="1400" b="0" kern="1200" dirty="0">
                <a:solidFill>
                  <a:schemeClr val="tx1"/>
                </a:solidFill>
                <a:latin typeface="+mn-lt"/>
                <a:ea typeface="+mn-ea"/>
                <a:cs typeface="+mn-cs"/>
              </a:rPr>
              <a:t>To save more space  in pattern line</a:t>
            </a:r>
          </a:p>
          <a:p>
            <a:pPr marL="285750" indent="-285750" algn="l">
              <a:buFont typeface="Arial" panose="020B0604020202020204" pitchFamily="34" charset="0"/>
              <a:buChar char="•"/>
            </a:pPr>
            <a:r>
              <a:rPr lang="en-US" sz="1400" b="0" kern="1200" dirty="0">
                <a:solidFill>
                  <a:schemeClr val="tx1"/>
                </a:solidFill>
                <a:latin typeface="+mn-lt"/>
                <a:ea typeface="+mn-ea"/>
                <a:cs typeface="+mn-cs"/>
              </a:rPr>
              <a:t>since give more choice for next round</a:t>
            </a:r>
          </a:p>
          <a:p>
            <a:pPr marL="285750" indent="-285750" algn="l">
              <a:buFont typeface="Arial" panose="020B0604020202020204" pitchFamily="34" charset="0"/>
              <a:buChar char="•"/>
            </a:pPr>
            <a:r>
              <a:rPr lang="en-US" sz="1400" b="0" kern="1200" dirty="0">
                <a:solidFill>
                  <a:schemeClr val="tx1"/>
                </a:solidFill>
                <a:latin typeface="+mn-lt"/>
                <a:ea typeface="+mn-ea"/>
                <a:cs typeface="+mn-cs"/>
              </a:rPr>
              <a:t>take a small penalty hit to prevent big penalty  hit in next round, </a:t>
            </a:r>
          </a:p>
          <a:p>
            <a:pPr marL="285750" indent="-285750" algn="l">
              <a:buFont typeface="Arial" panose="020B0604020202020204" pitchFamily="34" charset="0"/>
              <a:buChar char="•"/>
            </a:pPr>
            <a:endParaRPr lang="en-US" sz="1400" b="0" kern="1200" dirty="0">
              <a:solidFill>
                <a:schemeClr val="tx1"/>
              </a:solidFill>
              <a:latin typeface="+mn-lt"/>
              <a:ea typeface="+mn-ea"/>
              <a:cs typeface="+mn-cs"/>
            </a:endParaRPr>
          </a:p>
          <a:p>
            <a:pPr marL="742950" lvl="1" indent="-285750" algn="l">
              <a:buFont typeface="Arial" panose="020B0604020202020204" pitchFamily="34" charset="0"/>
              <a:buChar char="•"/>
            </a:pPr>
            <a:endParaRPr lang="en-US" sz="1200" b="0" kern="1200" dirty="0">
              <a:solidFill>
                <a:schemeClr val="tx1"/>
              </a:solidFill>
              <a:latin typeface="+mn-lt"/>
              <a:ea typeface="+mn-ea"/>
              <a:cs typeface="+mn-cs"/>
            </a:endParaRPr>
          </a:p>
          <a:p>
            <a:pPr marL="742950" lvl="1" indent="-285750" algn="l">
              <a:buFont typeface="Arial" panose="020B0604020202020204" pitchFamily="34" charset="0"/>
              <a:buChar char="•"/>
            </a:pPr>
            <a:endParaRPr lang="en-US" sz="1200" b="0" kern="1200" dirty="0">
              <a:solidFill>
                <a:schemeClr val="tx1"/>
              </a:solidFill>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5D4D41E1-0C47-454E-B90F-D753D0947C72}" type="slidenum">
              <a:rPr lang="en-US" smtClean="0"/>
              <a:t>10</a:t>
            </a:fld>
            <a:endParaRPr lang="en-US"/>
          </a:p>
        </p:txBody>
      </p:sp>
    </p:spTree>
    <p:extLst>
      <p:ext uri="{BB962C8B-B14F-4D97-AF65-F5344CB8AC3E}">
        <p14:creationId xmlns:p14="http://schemas.microsoft.com/office/powerpoint/2010/main" val="33743913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(Cursor point to left purple tile, 3 red can be pick)</a:t>
            </a:r>
          </a:p>
          <a:p>
            <a:r>
              <a:rPr lang="en-US" dirty="0"/>
              <a:t>We will now show case our minimax agent versing our best naïve agent</a:t>
            </a:r>
            <a:endParaRPr lang="en-US" dirty="0">
              <a:cs typeface="Calibri"/>
            </a:endParaRPr>
          </a:p>
          <a:p>
            <a:r>
              <a:rPr lang="en-US" dirty="0"/>
              <a:t>As seen in the example shown, 3 reds can be selected by the minimax agent, in either line 2 or 3</a:t>
            </a:r>
            <a:endParaRPr lang="en-US" dirty="0">
              <a:cs typeface="Calibri"/>
            </a:endParaRPr>
          </a:p>
          <a:p>
            <a:r>
              <a:rPr lang="en-US" dirty="0"/>
              <a:t>A new player like my self will pick line 3, because it fits perfectly and has no penalty</a:t>
            </a:r>
            <a:endParaRPr lang="en-US" dirty="0">
              <a:cs typeface="Calibri"/>
            </a:endParaRPr>
          </a:p>
          <a:p>
            <a:r>
              <a:rPr lang="en-US" dirty="0"/>
              <a:t>However, our minimax agent picked line 2, because of 3 things, firstly , it received firsthand token, secondly, it give better score, even with the penalty included, thirdly, line stays empty at the round end. </a:t>
            </a:r>
          </a:p>
          <a:p>
            <a:endParaRPr lang="en-US" dirty="0"/>
          </a:p>
          <a:p>
            <a:endParaRPr lang="en-US" dirty="0"/>
          </a:p>
        </p:txBody>
      </p:sp>
      <p:sp>
        <p:nvSpPr>
          <p:cNvPr id="4" name="Slide Number Placeholder 3"/>
          <p:cNvSpPr>
            <a:spLocks noGrp="1"/>
          </p:cNvSpPr>
          <p:nvPr>
            <p:ph type="sldNum" sz="quarter" idx="5"/>
          </p:nvPr>
        </p:nvSpPr>
        <p:spPr/>
        <p:txBody>
          <a:bodyPr/>
          <a:lstStyle/>
          <a:p>
            <a:fld id="{FE04B7CE-258D-48B8-8986-12FA272DBD2E}" type="slidenum">
              <a:rPr lang="en-AU" smtClean="0"/>
              <a:t>11</a:t>
            </a:fld>
            <a:endParaRPr lang="en-AU"/>
          </a:p>
        </p:txBody>
      </p:sp>
    </p:spTree>
    <p:extLst>
      <p:ext uri="{BB962C8B-B14F-4D97-AF65-F5344CB8AC3E}">
        <p14:creationId xmlns:p14="http://schemas.microsoft.com/office/powerpoint/2010/main" val="793037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Naïve agent vs minimax agent:</a:t>
            </a:r>
          </a:p>
          <a:p>
            <a:r>
              <a:rPr lang="en-US"/>
              <a:t>We will now show another case our best naïve agent </a:t>
            </a:r>
            <a:r>
              <a:rPr lang="en-US" err="1"/>
              <a:t>agent</a:t>
            </a:r>
            <a:r>
              <a:rPr lang="en-US"/>
              <a:t> versing our best minimax agent, where our naive agent sadly lost 1 to 53</a:t>
            </a:r>
            <a:endParaRPr lang="en-US">
              <a:cs typeface="Calibri"/>
            </a:endParaRPr>
          </a:p>
          <a:p>
            <a:r>
              <a:rPr lang="en-US"/>
              <a:t>As seen in the example shown</a:t>
            </a:r>
            <a:endParaRPr lang="en-US" sz="1200"/>
          </a:p>
          <a:p>
            <a:r>
              <a:rPr lang="en-US" sz="1200"/>
              <a:t>In round 1,  our naïve agent </a:t>
            </a:r>
          </a:p>
          <a:p>
            <a:r>
              <a:rPr lang="en-US" sz="1200"/>
              <a:t>pushed 2 yellow tiles to line 5,</a:t>
            </a:r>
          </a:p>
          <a:p>
            <a:r>
              <a:rPr lang="en-US" sz="1200"/>
              <a:t> for the next 4 rounds, line 5 was never cleared, </a:t>
            </a:r>
          </a:p>
          <a:p>
            <a:r>
              <a:rPr lang="en-US" sz="1200"/>
              <a:t>because it didn’t give enough score to be considered.</a:t>
            </a:r>
          </a:p>
          <a:p>
            <a:r>
              <a:rPr lang="en-US" sz="1200"/>
              <a:t> This leads to penalty in round 3 since line 5 could not accommodate more tiles from the center pool</a:t>
            </a:r>
          </a:p>
          <a:p>
            <a:endParaRPr lang="en-US" sz="1200"/>
          </a:p>
          <a:p>
            <a:endParaRPr lang="en-US" sz="1200"/>
          </a:p>
          <a:p>
            <a:endParaRPr lang="en-US" sz="1200"/>
          </a:p>
          <a:p>
            <a:r>
              <a:rPr lang="en-US" sz="1200"/>
              <a:t>This phenomena is due to the naïve agent not using a metric that considers emptying lines</a:t>
            </a:r>
          </a:p>
        </p:txBody>
      </p:sp>
      <p:sp>
        <p:nvSpPr>
          <p:cNvPr id="4" name="Slide Number Placeholder 3"/>
          <p:cNvSpPr>
            <a:spLocks noGrp="1"/>
          </p:cNvSpPr>
          <p:nvPr>
            <p:ph type="sldNum" sz="quarter" idx="5"/>
          </p:nvPr>
        </p:nvSpPr>
        <p:spPr/>
        <p:txBody>
          <a:bodyPr/>
          <a:lstStyle/>
          <a:p>
            <a:fld id="{FE04B7CE-258D-48B8-8986-12FA272DBD2E}" type="slidenum">
              <a:rPr lang="en-AU" smtClean="0"/>
              <a:t>12</a:t>
            </a:fld>
            <a:endParaRPr lang="en-AU"/>
          </a:p>
        </p:txBody>
      </p:sp>
    </p:spTree>
    <p:extLst>
      <p:ext uri="{BB962C8B-B14F-4D97-AF65-F5344CB8AC3E}">
        <p14:creationId xmlns:p14="http://schemas.microsoft.com/office/powerpoint/2010/main" val="1538498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Monte Carlo Tree Search (MCTS) is a popular heuristic search algorithm for games.</a:t>
            </a:r>
          </a:p>
          <a:p>
            <a:r>
              <a:rPr lang="en-US" dirty="0"/>
              <a:t>A general MCTS search iteration comprises of four steps:</a:t>
            </a:r>
            <a:endParaRPr lang="en-US" dirty="0">
              <a:cs typeface="Calibri"/>
            </a:endParaRPr>
          </a:p>
          <a:p>
            <a:r>
              <a:rPr lang="en-US" dirty="0"/>
              <a:t>First Selection: Start from Root node and select one of children that has not been simulated ,using a selection policy.</a:t>
            </a:r>
            <a:endParaRPr lang="en-US" dirty="0">
              <a:cs typeface="Calibri"/>
            </a:endParaRPr>
          </a:p>
          <a:p>
            <a:r>
              <a:rPr lang="en-US" dirty="0"/>
              <a:t>Secondly, Expansion: Select an unexecuted action of the selected node to execute and expand its child game-state node </a:t>
            </a:r>
            <a:endParaRPr lang="en-US" dirty="0">
              <a:cs typeface="Calibri"/>
            </a:endParaRPr>
          </a:p>
          <a:p>
            <a:r>
              <a:rPr lang="en-US" dirty="0"/>
              <a:t>Thirdly Simulation: Simulate from the expanded node till the end of round using a roll-out policy and computes the reward.</a:t>
            </a:r>
            <a:endParaRPr lang="en-US" dirty="0">
              <a:cs typeface="Calibri"/>
            </a:endParaRPr>
          </a:p>
          <a:p>
            <a:r>
              <a:rPr lang="en-US" dirty="0"/>
              <a:t>Lastly Back Propagation: Back propagate the rewards to its ancestors recursively.</a:t>
            </a:r>
            <a:endParaRPr lang="en-US" dirty="0">
              <a:cs typeface="Calibri"/>
            </a:endParaRPr>
          </a:p>
        </p:txBody>
      </p:sp>
      <p:sp>
        <p:nvSpPr>
          <p:cNvPr id="4" name="Slide Number Placeholder 3"/>
          <p:cNvSpPr>
            <a:spLocks noGrp="1"/>
          </p:cNvSpPr>
          <p:nvPr>
            <p:ph type="sldNum" sz="quarter" idx="5"/>
          </p:nvPr>
        </p:nvSpPr>
        <p:spPr/>
        <p:txBody>
          <a:bodyPr/>
          <a:lstStyle/>
          <a:p>
            <a:fld id="{5D4D41E1-0C47-454E-B90F-D753D0947C72}" type="slidenum">
              <a:rPr lang="en-US" smtClean="0"/>
              <a:t>13</a:t>
            </a:fld>
            <a:endParaRPr lang="en-US"/>
          </a:p>
        </p:txBody>
      </p:sp>
    </p:spTree>
    <p:extLst>
      <p:ext uri="{BB962C8B-B14F-4D97-AF65-F5344CB8AC3E}">
        <p14:creationId xmlns:p14="http://schemas.microsoft.com/office/powerpoint/2010/main" val="906599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used the UCB1 policy as our selection policy. where</a:t>
            </a:r>
          </a:p>
          <a:p>
            <a:r>
              <a:rPr lang="en-US" dirty="0">
                <a:cs typeface="Calibri"/>
              </a:rPr>
              <a:t>Q is defined by the average score of its children</a:t>
            </a:r>
          </a:p>
          <a:p>
            <a:r>
              <a:rPr lang="en-US" dirty="0">
                <a:cs typeface="Calibri"/>
              </a:rPr>
              <a:t>We used a similar Score function from minimax modified the weighting because </a:t>
            </a:r>
            <a:r>
              <a:rPr lang="en-US" dirty="0" err="1">
                <a:cs typeface="Calibri"/>
              </a:rPr>
              <a:t>mcts</a:t>
            </a:r>
            <a:r>
              <a:rPr lang="en-US" dirty="0">
                <a:cs typeface="Calibri"/>
              </a:rPr>
              <a:t> simulates till the end of round instead of just the next three turns.</a:t>
            </a:r>
          </a:p>
        </p:txBody>
      </p:sp>
      <p:sp>
        <p:nvSpPr>
          <p:cNvPr id="4" name="Slide Number Placeholder 3"/>
          <p:cNvSpPr>
            <a:spLocks noGrp="1"/>
          </p:cNvSpPr>
          <p:nvPr>
            <p:ph type="sldNum" sz="quarter" idx="5"/>
          </p:nvPr>
        </p:nvSpPr>
        <p:spPr/>
        <p:txBody>
          <a:bodyPr/>
          <a:lstStyle/>
          <a:p>
            <a:fld id="{5D4D41E1-0C47-454E-B90F-D753D0947C72}" type="slidenum">
              <a:rPr lang="en-US" smtClean="0"/>
              <a:t>14</a:t>
            </a:fld>
            <a:endParaRPr lang="en-US"/>
          </a:p>
        </p:txBody>
      </p:sp>
    </p:spTree>
    <p:extLst>
      <p:ext uri="{BB962C8B-B14F-4D97-AF65-F5344CB8AC3E}">
        <p14:creationId xmlns:p14="http://schemas.microsoft.com/office/powerpoint/2010/main" val="3384521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We considered two roll-out policies for the simulation.</a:t>
            </a:r>
          </a:p>
          <a:p>
            <a:r>
              <a:rPr lang="en-US" dirty="0">
                <a:cs typeface="Calibri"/>
              </a:rPr>
              <a:t>The first one is completely random.</a:t>
            </a:r>
          </a:p>
          <a:p>
            <a:r>
              <a:rPr lang="en-US" dirty="0">
                <a:cs typeface="Calibri"/>
              </a:rPr>
              <a:t>The second one is an application of a naïve agent.</a:t>
            </a:r>
          </a:p>
        </p:txBody>
      </p:sp>
      <p:sp>
        <p:nvSpPr>
          <p:cNvPr id="4" name="Slide Number Placeholder 3"/>
          <p:cNvSpPr>
            <a:spLocks noGrp="1"/>
          </p:cNvSpPr>
          <p:nvPr>
            <p:ph type="sldNum" sz="quarter" idx="5"/>
          </p:nvPr>
        </p:nvSpPr>
        <p:spPr/>
        <p:txBody>
          <a:bodyPr/>
          <a:lstStyle/>
          <a:p>
            <a:fld id="{5D4D41E1-0C47-454E-B90F-D753D0947C72}" type="slidenum">
              <a:rPr lang="en-US" smtClean="0"/>
              <a:t>15</a:t>
            </a:fld>
            <a:endParaRPr lang="en-US"/>
          </a:p>
        </p:txBody>
      </p:sp>
    </p:spTree>
    <p:extLst>
      <p:ext uri="{BB962C8B-B14F-4D97-AF65-F5344CB8AC3E}">
        <p14:creationId xmlns:p14="http://schemas.microsoft.com/office/powerpoint/2010/main" val="40547889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With other parameters equal, the different rollout agent caused a drastic performance difference. </a:t>
            </a:r>
          </a:p>
          <a:p>
            <a:r>
              <a:rPr lang="en-US" dirty="0">
                <a:cs typeface="Calibri"/>
              </a:rPr>
              <a:t>Where the random rollout agent scores merely 50/50 against our best naïve agent, the naïve rollout agent completely dominated it by 97% win-rate.</a:t>
            </a:r>
          </a:p>
          <a:p>
            <a:r>
              <a:rPr lang="en-US" dirty="0">
                <a:cs typeface="Calibri"/>
              </a:rPr>
              <a:t>It can be seen in the bottom that the agent using random move does unnecessary floor tiling and attempts to finish the game  </a:t>
            </a:r>
          </a:p>
          <a:p>
            <a:r>
              <a:rPr lang="en-US" dirty="0">
                <a:cs typeface="Calibri"/>
              </a:rPr>
              <a:t>At a losing score. While the naïve rollout forms a very nice pattern on its grid.</a:t>
            </a:r>
          </a:p>
        </p:txBody>
      </p:sp>
      <p:sp>
        <p:nvSpPr>
          <p:cNvPr id="4" name="Slide Number Placeholder 3"/>
          <p:cNvSpPr>
            <a:spLocks noGrp="1"/>
          </p:cNvSpPr>
          <p:nvPr>
            <p:ph type="sldNum" sz="quarter" idx="5"/>
          </p:nvPr>
        </p:nvSpPr>
        <p:spPr/>
        <p:txBody>
          <a:bodyPr/>
          <a:lstStyle/>
          <a:p>
            <a:fld id="{5D4D41E1-0C47-454E-B90F-D753D0947C72}" type="slidenum">
              <a:rPr lang="en-US" smtClean="0"/>
              <a:t>16</a:t>
            </a:fld>
            <a:endParaRPr lang="en-US"/>
          </a:p>
        </p:txBody>
      </p:sp>
    </p:spTree>
    <p:extLst>
      <p:ext uri="{BB962C8B-B14F-4D97-AF65-F5344CB8AC3E}">
        <p14:creationId xmlns:p14="http://schemas.microsoft.com/office/powerpoint/2010/main" val="15415784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a typeface="等线"/>
              </a:rPr>
              <a:t>We decided to choose our best minimax agent Dav_3e to participate in</a:t>
            </a:r>
            <a:endParaRPr lang="en-US" dirty="0">
              <a:ea typeface="等线"/>
            </a:endParaRPr>
          </a:p>
          <a:p>
            <a:r>
              <a:rPr lang="en-US" altLang="zh-CN" dirty="0">
                <a:ea typeface="等线"/>
                <a:cs typeface="Calibri"/>
              </a:rPr>
              <a:t>The final tournament. It could beat our best Minimax agent Dav_4a in </a:t>
            </a:r>
            <a:endParaRPr lang="en-US" altLang="zh-CN" dirty="0">
              <a:ea typeface="等线"/>
            </a:endParaRPr>
          </a:p>
          <a:p>
            <a:r>
              <a:rPr lang="en-US" altLang="zh-CN" dirty="0">
                <a:ea typeface="等线"/>
                <a:cs typeface="Calibri"/>
              </a:rPr>
              <a:t>A dual and has also scored high finishes in the practice tournament.</a:t>
            </a:r>
          </a:p>
          <a:p>
            <a:r>
              <a:rPr lang="en-US" altLang="zh-CN" dirty="0">
                <a:ea typeface="等线"/>
                <a:cs typeface="Calibri"/>
              </a:rPr>
              <a:t>Minimax agents tend to be conservative in play but we did not have enough time to</a:t>
            </a:r>
          </a:p>
          <a:p>
            <a:r>
              <a:rPr lang="en-US" altLang="zh-CN" dirty="0">
                <a:ea typeface="等线"/>
                <a:cs typeface="Calibri"/>
              </a:rPr>
              <a:t>Improve our MCTS agent's rollout to desired levels.</a:t>
            </a:r>
            <a:endParaRPr lang="en-US" altLang="zh-CN" dirty="0">
              <a:ea typeface="等线"/>
            </a:endParaRPr>
          </a:p>
          <a:p>
            <a:endParaRPr lang="en-US" sz="1200" kern="1200">
              <a:solidFill>
                <a:schemeClr val="tx1"/>
              </a:solidFill>
              <a:latin typeface="+mn-lt"/>
              <a:ea typeface="等线"/>
              <a:cs typeface="Calibri"/>
            </a:endParaRPr>
          </a:p>
        </p:txBody>
      </p:sp>
      <p:sp>
        <p:nvSpPr>
          <p:cNvPr id="4" name="Slide Number Placeholder 3"/>
          <p:cNvSpPr>
            <a:spLocks noGrp="1"/>
          </p:cNvSpPr>
          <p:nvPr>
            <p:ph type="sldNum" sz="quarter" idx="5"/>
          </p:nvPr>
        </p:nvSpPr>
        <p:spPr/>
        <p:txBody>
          <a:bodyPr/>
          <a:lstStyle/>
          <a:p>
            <a:fld id="{5D4D41E1-0C47-454E-B90F-D753D0947C72}" type="slidenum">
              <a:rPr lang="en-US" smtClean="0"/>
              <a:t>17</a:t>
            </a:fld>
            <a:endParaRPr lang="en-US"/>
          </a:p>
        </p:txBody>
      </p:sp>
    </p:spTree>
    <p:extLst>
      <p:ext uri="{BB962C8B-B14F-4D97-AF65-F5344CB8AC3E}">
        <p14:creationId xmlns:p14="http://schemas.microsoft.com/office/powerpoint/2010/main" val="1428278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our strength and weakness of our four agents. </a:t>
            </a:r>
          </a:p>
          <a:p>
            <a:r>
              <a:rPr lang="en-US" dirty="0">
                <a:cs typeface="Calibri"/>
              </a:rPr>
              <a:t>Naïve agents have low win rate low win-rates but very fast to run and could be used for testing metric and a </a:t>
            </a:r>
            <a:r>
              <a:rPr lang="en-US" dirty="0" err="1">
                <a:cs typeface="Calibri"/>
              </a:rPr>
              <a:t>mcts</a:t>
            </a:r>
            <a:r>
              <a:rPr lang="en-US" dirty="0">
                <a:cs typeface="Calibri"/>
              </a:rPr>
              <a:t> rollout policy.</a:t>
            </a:r>
          </a:p>
          <a:p>
            <a:r>
              <a:rPr lang="en-US" altLang="zh-CN" dirty="0">
                <a:ea typeface="等线"/>
              </a:rPr>
              <a:t>BFS need more prune to prevent timeout, and MCTS still needs more time on developments. </a:t>
            </a:r>
            <a:endParaRPr lang="en-US" altLang="zh-CN" dirty="0">
              <a:ea typeface="等线"/>
              <a:cs typeface="Calibri"/>
            </a:endParaRPr>
          </a:p>
          <a:p>
            <a:r>
              <a:rPr lang="en-US" dirty="0"/>
              <a:t>At the moments, although Minimax have draw back for being conservative in play</a:t>
            </a:r>
            <a:endParaRPr lang="en-US" dirty="0">
              <a:cs typeface="Calibri"/>
            </a:endParaRPr>
          </a:p>
          <a:p>
            <a:r>
              <a:rPr lang="en-US" dirty="0"/>
              <a:t>Minimax agent is our finally choice since it has a stable performance against all levels of opponents. </a:t>
            </a:r>
          </a:p>
        </p:txBody>
      </p:sp>
      <p:sp>
        <p:nvSpPr>
          <p:cNvPr id="4" name="Slide Number Placeholder 3"/>
          <p:cNvSpPr>
            <a:spLocks noGrp="1"/>
          </p:cNvSpPr>
          <p:nvPr>
            <p:ph type="sldNum" sz="quarter" idx="5"/>
          </p:nvPr>
        </p:nvSpPr>
        <p:spPr/>
        <p:txBody>
          <a:bodyPr/>
          <a:lstStyle/>
          <a:p>
            <a:fld id="{5D4D41E1-0C47-454E-B90F-D753D0947C72}" type="slidenum">
              <a:rPr lang="en-US" smtClean="0"/>
              <a:t>18</a:t>
            </a:fld>
            <a:endParaRPr lang="en-US"/>
          </a:p>
        </p:txBody>
      </p:sp>
    </p:spTree>
    <p:extLst>
      <p:ext uri="{BB962C8B-B14F-4D97-AF65-F5344CB8AC3E}">
        <p14:creationId xmlns:p14="http://schemas.microsoft.com/office/powerpoint/2010/main" val="608339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ea typeface="等线"/>
              </a:rPr>
              <a:t>Time limit per turn was a big challenge to over come, eventually we used pruning of moves and limit of search depth to mitigate.</a:t>
            </a:r>
            <a:endParaRPr lang="en-US" altLang="zh-CN" dirty="0"/>
          </a:p>
          <a:p>
            <a:endParaRPr lang="en-US" altLang="zh-CN" dirty="0"/>
          </a:p>
          <a:p>
            <a:r>
              <a:rPr lang="en-US" altLang="zh-CN" dirty="0">
                <a:ea typeface="等线"/>
              </a:rPr>
              <a:t>Covid-19 prevented us from meeting face to face and reduced teamwork efficiency</a:t>
            </a:r>
            <a:endParaRPr lang="en-US" altLang="zh-CN" dirty="0">
              <a:ea typeface="等线"/>
              <a:cs typeface="Calibri"/>
            </a:endParaRPr>
          </a:p>
        </p:txBody>
      </p:sp>
      <p:sp>
        <p:nvSpPr>
          <p:cNvPr id="4" name="Slide Number Placeholder 3"/>
          <p:cNvSpPr>
            <a:spLocks noGrp="1"/>
          </p:cNvSpPr>
          <p:nvPr>
            <p:ph type="sldNum" sz="quarter" idx="5"/>
          </p:nvPr>
        </p:nvSpPr>
        <p:spPr/>
        <p:txBody>
          <a:bodyPr/>
          <a:lstStyle/>
          <a:p>
            <a:fld id="{FE04B7CE-258D-48B8-8986-12FA272DBD2E}" type="slidenum">
              <a:rPr lang="en-AU" smtClean="0"/>
              <a:t>19</a:t>
            </a:fld>
            <a:endParaRPr lang="en-AU"/>
          </a:p>
        </p:txBody>
      </p:sp>
    </p:spTree>
    <p:extLst>
      <p:ext uri="{BB962C8B-B14F-4D97-AF65-F5344CB8AC3E}">
        <p14:creationId xmlns:p14="http://schemas.microsoft.com/office/powerpoint/2010/main" val="3039823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have developed agents using 4 different technique, those technique being naïve agent, breadth first search, minimax and monte </a:t>
            </a:r>
            <a:r>
              <a:rPr lang="en-AU" dirty="0" err="1"/>
              <a:t>carlo</a:t>
            </a:r>
            <a:r>
              <a:rPr lang="en-AU" dirty="0"/>
              <a:t> tree search, The minimax agent was the best we developed.</a:t>
            </a:r>
          </a:p>
          <a:p>
            <a:endParaRPr lang="en-AU" dirty="0"/>
          </a:p>
          <a:p>
            <a:endParaRPr lang="en-AU" dirty="0"/>
          </a:p>
        </p:txBody>
      </p:sp>
      <p:sp>
        <p:nvSpPr>
          <p:cNvPr id="4" name="Slide Number Placeholder 3"/>
          <p:cNvSpPr>
            <a:spLocks noGrp="1"/>
          </p:cNvSpPr>
          <p:nvPr>
            <p:ph type="sldNum" sz="quarter" idx="5"/>
          </p:nvPr>
        </p:nvSpPr>
        <p:spPr/>
        <p:txBody>
          <a:bodyPr/>
          <a:lstStyle/>
          <a:p>
            <a:fld id="{FE04B7CE-258D-48B8-8986-12FA272DBD2E}" type="slidenum">
              <a:rPr lang="en-AU" smtClean="0"/>
              <a:t>2</a:t>
            </a:fld>
            <a:endParaRPr lang="en-AU"/>
          </a:p>
        </p:txBody>
      </p:sp>
    </p:spTree>
    <p:extLst>
      <p:ext uri="{BB962C8B-B14F-4D97-AF65-F5344CB8AC3E}">
        <p14:creationId xmlns:p14="http://schemas.microsoft.com/office/powerpoint/2010/main" val="2084784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latin typeface="Georgia"/>
              </a:rPr>
              <a:t>Our minimax agent and MCTS agent still has room for improvements</a:t>
            </a:r>
          </a:p>
          <a:p>
            <a:r>
              <a:rPr lang="en-US" sz="1200" dirty="0">
                <a:latin typeface="Georgia"/>
              </a:rPr>
              <a:t>The minimax agent could utilize a game tree that saves moves processed and this tree can be referenced in future turns.</a:t>
            </a:r>
          </a:p>
          <a:p>
            <a:r>
              <a:rPr lang="en-US" sz="1200" dirty="0">
                <a:latin typeface="Georgia"/>
              </a:rPr>
              <a:t>The MCTS agent could improve by using a better roll out agent that is fast and has high win rate, it can also improve if we better utilize the 5 seconds provided at the start of each round or if we fine tune selection policy’s parameter further.</a:t>
            </a:r>
          </a:p>
          <a:p>
            <a:endParaRPr lang="en-US" sz="1200">
              <a:latin typeface="Georgia" panose="02040502050405020303" pitchFamily="18" charset="0"/>
            </a:endParaRPr>
          </a:p>
        </p:txBody>
      </p:sp>
      <p:sp>
        <p:nvSpPr>
          <p:cNvPr id="4" name="Slide Number Placeholder 3"/>
          <p:cNvSpPr>
            <a:spLocks noGrp="1"/>
          </p:cNvSpPr>
          <p:nvPr>
            <p:ph type="sldNum" sz="quarter" idx="5"/>
          </p:nvPr>
        </p:nvSpPr>
        <p:spPr/>
        <p:txBody>
          <a:bodyPr/>
          <a:lstStyle/>
          <a:p>
            <a:fld id="{FE04B7CE-258D-48B8-8986-12FA272DBD2E}" type="slidenum">
              <a:rPr lang="en-AU" smtClean="0"/>
              <a:t>20</a:t>
            </a:fld>
            <a:endParaRPr lang="en-AU"/>
          </a:p>
        </p:txBody>
      </p:sp>
    </p:spTree>
    <p:extLst>
      <p:ext uri="{BB962C8B-B14F-4D97-AF65-F5344CB8AC3E}">
        <p14:creationId xmlns:p14="http://schemas.microsoft.com/office/powerpoint/2010/main" val="12661119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E04B7CE-258D-48B8-8986-12FA272DBD2E}" type="slidenum">
              <a:rPr lang="en-AU" smtClean="0"/>
              <a:t>21</a:t>
            </a:fld>
            <a:endParaRPr lang="en-AU"/>
          </a:p>
        </p:txBody>
      </p:sp>
    </p:spTree>
    <p:extLst>
      <p:ext uri="{BB962C8B-B14F-4D97-AF65-F5344CB8AC3E}">
        <p14:creationId xmlns:p14="http://schemas.microsoft.com/office/powerpoint/2010/main" val="887130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a:t>Naïve agent is “naïve” because It only ranks moves in the current turn. </a:t>
            </a:r>
          </a:p>
          <a:p>
            <a:pPr marL="0" marR="0" lvl="0" indent="0" algn="l" defTabSz="914400" rtl="0" eaLnBrk="1" fontAlgn="auto" latinLnBrk="0" hangingPunct="1">
              <a:lnSpc>
                <a:spcPct val="100000"/>
              </a:lnSpc>
              <a:spcBef>
                <a:spcPts val="0"/>
              </a:spcBef>
              <a:spcAft>
                <a:spcPts val="0"/>
              </a:spcAft>
              <a:buClrTx/>
              <a:buSzTx/>
              <a:buFontTx/>
              <a:buNone/>
              <a:tabLst/>
              <a:defRPr/>
            </a:pPr>
            <a:r>
              <a:rPr lang="en-AU"/>
              <a:t>The timeline is shown on the slide and the main highlight , in blue, shows the final methods we used for naïve agent.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a:p>
          <a:p>
            <a:pPr marL="0" marR="0" lvl="0" indent="0" algn="l" defTabSz="914400" rtl="0" eaLnBrk="1" fontAlgn="auto" latinLnBrk="0" hangingPunct="1">
              <a:lnSpc>
                <a:spcPct val="100000"/>
              </a:lnSpc>
              <a:spcBef>
                <a:spcPts val="0"/>
              </a:spcBef>
              <a:spcAft>
                <a:spcPts val="0"/>
              </a:spcAft>
              <a:buClrTx/>
              <a:buSzTx/>
              <a:buFontTx/>
              <a:buNone/>
              <a:tabLst/>
              <a:defRPr/>
            </a:pPr>
            <a:endParaRPr lang="en-AU"/>
          </a:p>
        </p:txBody>
      </p:sp>
      <p:sp>
        <p:nvSpPr>
          <p:cNvPr id="4" name="Slide Number Placeholder 3"/>
          <p:cNvSpPr>
            <a:spLocks noGrp="1"/>
          </p:cNvSpPr>
          <p:nvPr>
            <p:ph type="sldNum" sz="quarter" idx="5"/>
          </p:nvPr>
        </p:nvSpPr>
        <p:spPr/>
        <p:txBody>
          <a:bodyPr/>
          <a:lstStyle/>
          <a:p>
            <a:fld id="{FE04B7CE-258D-48B8-8986-12FA272DBD2E}" type="slidenum">
              <a:rPr lang="en-AU" smtClean="0"/>
              <a:t>22</a:t>
            </a:fld>
            <a:endParaRPr lang="en-AU"/>
          </a:p>
        </p:txBody>
      </p:sp>
    </p:spTree>
    <p:extLst>
      <p:ext uri="{BB962C8B-B14F-4D97-AF65-F5344CB8AC3E}">
        <p14:creationId xmlns:p14="http://schemas.microsoft.com/office/powerpoint/2010/main" val="559321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FE04B7CE-258D-48B8-8986-12FA272DBD2E}" type="slidenum">
              <a:rPr lang="en-AU" smtClean="0"/>
              <a:t>23</a:t>
            </a:fld>
            <a:endParaRPr lang="en-AU"/>
          </a:p>
        </p:txBody>
      </p:sp>
    </p:spTree>
    <p:extLst>
      <p:ext uri="{BB962C8B-B14F-4D97-AF65-F5344CB8AC3E}">
        <p14:creationId xmlns:p14="http://schemas.microsoft.com/office/powerpoint/2010/main" val="3849054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a:p>
            <a:endParaRPr lang="en-AU" dirty="0"/>
          </a:p>
        </p:txBody>
      </p:sp>
      <p:sp>
        <p:nvSpPr>
          <p:cNvPr id="4" name="Slide Number Placeholder 3"/>
          <p:cNvSpPr>
            <a:spLocks noGrp="1"/>
          </p:cNvSpPr>
          <p:nvPr>
            <p:ph type="sldNum" sz="quarter" idx="5"/>
          </p:nvPr>
        </p:nvSpPr>
        <p:spPr/>
        <p:txBody>
          <a:bodyPr/>
          <a:lstStyle/>
          <a:p>
            <a:fld id="{FE04B7CE-258D-48B8-8986-12FA272DBD2E}" type="slidenum">
              <a:rPr lang="en-AU" smtClean="0"/>
              <a:t>24</a:t>
            </a:fld>
            <a:endParaRPr lang="en-AU"/>
          </a:p>
        </p:txBody>
      </p:sp>
    </p:spTree>
    <p:extLst>
      <p:ext uri="{BB962C8B-B14F-4D97-AF65-F5344CB8AC3E}">
        <p14:creationId xmlns:p14="http://schemas.microsoft.com/office/powerpoint/2010/main" val="19207651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a:t>Picking Up</a:t>
            </a:r>
          </a:p>
          <a:p>
            <a:r>
              <a:rPr lang="en-AU"/>
              <a:t>Ball Spawn Randomly</a:t>
            </a:r>
          </a:p>
        </p:txBody>
      </p:sp>
      <p:sp>
        <p:nvSpPr>
          <p:cNvPr id="4" name="Slide Number Placeholder 3"/>
          <p:cNvSpPr>
            <a:spLocks noGrp="1"/>
          </p:cNvSpPr>
          <p:nvPr>
            <p:ph type="sldNum" sz="quarter" idx="5"/>
          </p:nvPr>
        </p:nvSpPr>
        <p:spPr/>
        <p:txBody>
          <a:bodyPr/>
          <a:lstStyle/>
          <a:p>
            <a:fld id="{FE04B7CE-258D-48B8-8986-12FA272DBD2E}" type="slidenum">
              <a:rPr lang="en-AU" smtClean="0"/>
              <a:t>25</a:t>
            </a:fld>
            <a:endParaRPr lang="en-AU"/>
          </a:p>
        </p:txBody>
      </p:sp>
    </p:spTree>
    <p:extLst>
      <p:ext uri="{BB962C8B-B14F-4D97-AF65-F5344CB8AC3E}">
        <p14:creationId xmlns:p14="http://schemas.microsoft.com/office/powerpoint/2010/main" val="37453490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Naïve agent is “naïve” because It only ranks moves in the current turn without any future predictions or care of opponent.</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We have created 3 different versions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Our best version uses 3 metrics to rank the moves and it could beat the default naïve player with a 67 pa </a:t>
            </a:r>
            <a:r>
              <a:rPr lang="en-AU" dirty="0" err="1"/>
              <a:t>winrate</a:t>
            </a: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Ranking number to pattern line, and tie breaker. Then we add ranking of neighbor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p:txBody>
      </p:sp>
      <p:sp>
        <p:nvSpPr>
          <p:cNvPr id="4" name="Slide Number Placeholder 3"/>
          <p:cNvSpPr>
            <a:spLocks noGrp="1"/>
          </p:cNvSpPr>
          <p:nvPr>
            <p:ph type="sldNum" sz="quarter" idx="5"/>
          </p:nvPr>
        </p:nvSpPr>
        <p:spPr/>
        <p:txBody>
          <a:bodyPr/>
          <a:lstStyle/>
          <a:p>
            <a:fld id="{FE04B7CE-258D-48B8-8986-12FA272DBD2E}" type="slidenum">
              <a:rPr lang="en-AU" smtClean="0"/>
              <a:t>3</a:t>
            </a:fld>
            <a:endParaRPr lang="en-AU"/>
          </a:p>
        </p:txBody>
      </p:sp>
    </p:spTree>
    <p:extLst>
      <p:ext uri="{BB962C8B-B14F-4D97-AF65-F5344CB8AC3E}">
        <p14:creationId xmlns:p14="http://schemas.microsoft.com/office/powerpoint/2010/main" val="747741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AU" sz="1200" b="0" i="0" u="none" strike="noStrike" kern="1200" dirty="0">
                <a:solidFill>
                  <a:schemeClr val="tx1"/>
                </a:solidFill>
                <a:effectLst/>
                <a:latin typeface="+mn-lt"/>
                <a:ea typeface="+mn-ea"/>
                <a:cs typeface="+mn-cs"/>
              </a:rPr>
              <a:t>After experimenting with naïve agent we switched to Breadth first search agent, We used the </a:t>
            </a:r>
            <a:r>
              <a:rPr lang="en-US" sz="1200" b="0" i="0" u="none" strike="noStrike" kern="1200" dirty="0">
                <a:solidFill>
                  <a:schemeClr val="tx1"/>
                </a:solidFill>
                <a:effectLst/>
                <a:latin typeface="+mn-lt"/>
                <a:ea typeface="+mn-ea"/>
                <a:cs typeface="+mn-cs"/>
              </a:rPr>
              <a:t>similar</a:t>
            </a:r>
            <a:r>
              <a:rPr lang="en-AU" sz="1200" b="0" i="0" u="none" strike="noStrike" kern="1200" dirty="0">
                <a:solidFill>
                  <a:schemeClr val="tx1"/>
                </a:solidFill>
                <a:effectLst/>
                <a:latin typeface="+mn-lt"/>
                <a:ea typeface="+mn-ea"/>
                <a:cs typeface="+mn-cs"/>
              </a:rPr>
              <a:t> metric as naïve agent but used breadth first search to explore the moves in the next two turns. the number of moves searched were prune due to time limits. We have created 2 different versions</a:t>
            </a:r>
            <a:r>
              <a:rPr lang="en-AU" sz="1200" b="0" i="0" kern="1200" dirty="0">
                <a:solidFill>
                  <a:schemeClr val="tx1"/>
                </a:solidFill>
                <a:effectLst/>
                <a:latin typeface="+mn-lt"/>
                <a:ea typeface="+mn-ea"/>
                <a:cs typeface="+mn-cs"/>
              </a:rPr>
              <a:t>​ </a:t>
            </a:r>
            <a:r>
              <a:rPr lang="en-AU" sz="1200" b="0" i="0" u="none" strike="noStrike" kern="1200" dirty="0">
                <a:solidFill>
                  <a:schemeClr val="tx1"/>
                </a:solidFill>
                <a:effectLst/>
                <a:latin typeface="+mn-lt"/>
                <a:ea typeface="+mn-ea"/>
                <a:cs typeface="+mn-cs"/>
              </a:rPr>
              <a:t>but Our best BFS agent only performs marginally better than our best naïve agent</a:t>
            </a:r>
            <a:endParaRPr lang="en-AU"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cs typeface="Calibri"/>
            </a:endParaRPr>
          </a:p>
          <a:p>
            <a:pPr>
              <a:defRPr/>
            </a:pPr>
            <a:endParaRPr lang="en-US" dirty="0">
              <a:cs typeface="Calibri" panose="020F0502020204030204"/>
            </a:endParaRPr>
          </a:p>
        </p:txBody>
      </p:sp>
      <p:sp>
        <p:nvSpPr>
          <p:cNvPr id="4" name="Slide Number Placeholder 3"/>
          <p:cNvSpPr>
            <a:spLocks noGrp="1"/>
          </p:cNvSpPr>
          <p:nvPr>
            <p:ph type="sldNum" sz="quarter" idx="5"/>
          </p:nvPr>
        </p:nvSpPr>
        <p:spPr/>
        <p:txBody>
          <a:bodyPr/>
          <a:lstStyle/>
          <a:p>
            <a:fld id="{5D4D41E1-0C47-454E-B90F-D753D0947C72}" type="slidenum">
              <a:rPr lang="en-US" smtClean="0"/>
              <a:t>4</a:t>
            </a:fld>
            <a:endParaRPr lang="en-US"/>
          </a:p>
        </p:txBody>
      </p:sp>
    </p:spTree>
    <p:extLst>
      <p:ext uri="{BB962C8B-B14F-4D97-AF65-F5344CB8AC3E}">
        <p14:creationId xmlns:p14="http://schemas.microsoft.com/office/powerpoint/2010/main" val="33540519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a:p>
          <a:p>
            <a:r>
              <a:rPr lang="en-US" altLang="zh-CN"/>
              <a:t>(After all, we move on to the Minimax techniques.)</a:t>
            </a:r>
          </a:p>
          <a:p>
            <a:r>
              <a:rPr lang="en-US" sz="1200" i="1" kern="1200">
                <a:solidFill>
                  <a:schemeClr val="tx1"/>
                </a:solidFill>
                <a:latin typeface="+mn-lt"/>
                <a:ea typeface="+mn-ea"/>
                <a:cs typeface="+mn-cs"/>
              </a:rPr>
              <a:t>Minimax is a technique that combines search algorithms and game theory and is commonly used in two-player zero-sum games)</a:t>
            </a:r>
          </a:p>
          <a:p>
            <a:r>
              <a:rPr lang="en-US" sz="1200" i="1" kern="1200">
                <a:solidFill>
                  <a:schemeClr val="tx1"/>
                </a:solidFill>
                <a:latin typeface="+mn-lt"/>
                <a:ea typeface="+mn-ea"/>
                <a:cs typeface="+mn-cs"/>
              </a:rPr>
              <a:t>You can see the formula given by max times min for each depth</a:t>
            </a:r>
            <a:endParaRPr lang="en-AU"/>
          </a:p>
        </p:txBody>
      </p:sp>
      <p:sp>
        <p:nvSpPr>
          <p:cNvPr id="4" name="Slide Number Placeholder 3"/>
          <p:cNvSpPr>
            <a:spLocks noGrp="1"/>
          </p:cNvSpPr>
          <p:nvPr>
            <p:ph type="sldNum" sz="quarter" idx="5"/>
          </p:nvPr>
        </p:nvSpPr>
        <p:spPr/>
        <p:txBody>
          <a:bodyPr/>
          <a:lstStyle/>
          <a:p>
            <a:fld id="{FE04B7CE-258D-48B8-8986-12FA272DBD2E}" type="slidenum">
              <a:rPr lang="en-AU" smtClean="0"/>
              <a:t>5</a:t>
            </a:fld>
            <a:endParaRPr lang="en-AU"/>
          </a:p>
        </p:txBody>
      </p:sp>
    </p:spTree>
    <p:extLst>
      <p:ext uri="{BB962C8B-B14F-4D97-AF65-F5344CB8AC3E}">
        <p14:creationId xmlns:p14="http://schemas.microsoft.com/office/powerpoint/2010/main" val="2040252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limited the minimax search depth to only 3 and </a:t>
            </a:r>
            <a:r>
              <a:rPr lang="en-AU" dirty="0"/>
              <a:t>prune the moves to size 9 using the ranking method defined earlier to satisfy the time constraint. </a:t>
            </a:r>
          </a:p>
          <a:p>
            <a:endParaRPr lang="en-US" dirty="0"/>
          </a:p>
          <a:p>
            <a:endParaRPr lang="en-AU" dirty="0"/>
          </a:p>
        </p:txBody>
      </p:sp>
      <p:sp>
        <p:nvSpPr>
          <p:cNvPr id="4" name="Slide Number Placeholder 3"/>
          <p:cNvSpPr>
            <a:spLocks noGrp="1"/>
          </p:cNvSpPr>
          <p:nvPr>
            <p:ph type="sldNum" sz="quarter" idx="5"/>
          </p:nvPr>
        </p:nvSpPr>
        <p:spPr/>
        <p:txBody>
          <a:bodyPr/>
          <a:lstStyle/>
          <a:p>
            <a:fld id="{FE04B7CE-258D-48B8-8986-12FA272DBD2E}" type="slidenum">
              <a:rPr lang="en-AU" smtClean="0"/>
              <a:t>6</a:t>
            </a:fld>
            <a:endParaRPr lang="en-AU"/>
          </a:p>
        </p:txBody>
      </p:sp>
    </p:spTree>
    <p:extLst>
      <p:ext uri="{BB962C8B-B14F-4D97-AF65-F5344CB8AC3E}">
        <p14:creationId xmlns:p14="http://schemas.microsoft.com/office/powerpoint/2010/main" val="1802374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200" b="0" i="0" kern="1200" dirty="0">
                <a:solidFill>
                  <a:schemeClr val="tx1"/>
                </a:solidFill>
                <a:effectLst/>
                <a:latin typeface="+mn-lt"/>
                <a:ea typeface="+mn-ea"/>
                <a:cs typeface="+mn-cs"/>
              </a:rPr>
              <a:t>The search ends when it reaches the third layer or the end of round and calculate the score difference between our player and our opponent.</a:t>
            </a:r>
          </a:p>
        </p:txBody>
      </p:sp>
      <p:sp>
        <p:nvSpPr>
          <p:cNvPr id="4" name="Slide Number Placeholder 3"/>
          <p:cNvSpPr>
            <a:spLocks noGrp="1"/>
          </p:cNvSpPr>
          <p:nvPr>
            <p:ph type="sldNum" sz="quarter" idx="5"/>
          </p:nvPr>
        </p:nvSpPr>
        <p:spPr/>
        <p:txBody>
          <a:bodyPr/>
          <a:lstStyle/>
          <a:p>
            <a:fld id="{FE04B7CE-258D-48B8-8986-12FA272DBD2E}" type="slidenum">
              <a:rPr lang="en-AU" smtClean="0"/>
              <a:t>7</a:t>
            </a:fld>
            <a:endParaRPr lang="en-AU"/>
          </a:p>
        </p:txBody>
      </p:sp>
    </p:spTree>
    <p:extLst>
      <p:ext uri="{BB962C8B-B14F-4D97-AF65-F5344CB8AC3E}">
        <p14:creationId xmlns:p14="http://schemas.microsoft.com/office/powerpoint/2010/main" val="2349260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tx1"/>
                </a:solidFill>
                <a:effectLst/>
                <a:latin typeface="+mn-lt"/>
                <a:ea typeface="+mn-ea"/>
                <a:cs typeface="+mn-cs"/>
              </a:rPr>
              <a:t>At each opponent layer we minimise the score difference and maximise the score difference at each player layer.</a:t>
            </a:r>
          </a:p>
          <a:p>
            <a:endParaRPr lang="en-AU" dirty="0"/>
          </a:p>
        </p:txBody>
      </p:sp>
      <p:sp>
        <p:nvSpPr>
          <p:cNvPr id="4" name="Slide Number Placeholder 3"/>
          <p:cNvSpPr>
            <a:spLocks noGrp="1"/>
          </p:cNvSpPr>
          <p:nvPr>
            <p:ph type="sldNum" sz="quarter" idx="5"/>
          </p:nvPr>
        </p:nvSpPr>
        <p:spPr/>
        <p:txBody>
          <a:bodyPr/>
          <a:lstStyle/>
          <a:p>
            <a:fld id="{FE04B7CE-258D-48B8-8986-12FA272DBD2E}" type="slidenum">
              <a:rPr lang="en-AU" smtClean="0"/>
              <a:t>8</a:t>
            </a:fld>
            <a:endParaRPr lang="en-AU"/>
          </a:p>
        </p:txBody>
      </p:sp>
    </p:spTree>
    <p:extLst>
      <p:ext uri="{BB962C8B-B14F-4D97-AF65-F5344CB8AC3E}">
        <p14:creationId xmlns:p14="http://schemas.microsoft.com/office/powerpoint/2010/main" val="26080993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action executed is the action that maximises the score difference at the top player layer</a:t>
            </a:r>
          </a:p>
        </p:txBody>
      </p:sp>
      <p:sp>
        <p:nvSpPr>
          <p:cNvPr id="4" name="Slide Number Placeholder 3"/>
          <p:cNvSpPr>
            <a:spLocks noGrp="1"/>
          </p:cNvSpPr>
          <p:nvPr>
            <p:ph type="sldNum" sz="quarter" idx="5"/>
          </p:nvPr>
        </p:nvSpPr>
        <p:spPr/>
        <p:txBody>
          <a:bodyPr/>
          <a:lstStyle/>
          <a:p>
            <a:fld id="{FE04B7CE-258D-48B8-8986-12FA272DBD2E}" type="slidenum">
              <a:rPr lang="en-AU" smtClean="0"/>
              <a:t>9</a:t>
            </a:fld>
            <a:endParaRPr lang="en-AU"/>
          </a:p>
        </p:txBody>
      </p:sp>
    </p:spTree>
    <p:extLst>
      <p:ext uri="{BB962C8B-B14F-4D97-AF65-F5344CB8AC3E}">
        <p14:creationId xmlns:p14="http://schemas.microsoft.com/office/powerpoint/2010/main" val="1856571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558F7-1C2A-4C2D-8E6B-62B6FAB94BC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0DAB2C9-970A-45C3-B63F-FA97BE1D8B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08C0764-B3B3-4BDA-B3A3-956C5E1998E2}"/>
              </a:ext>
            </a:extLst>
          </p:cNvPr>
          <p:cNvSpPr>
            <a:spLocks noGrp="1"/>
          </p:cNvSpPr>
          <p:nvPr>
            <p:ph type="dt" sz="half" idx="10"/>
          </p:nvPr>
        </p:nvSpPr>
        <p:spPr/>
        <p:txBody>
          <a:bodyPr/>
          <a:lstStyle/>
          <a:p>
            <a:fld id="{90FA8D2F-3132-4C2C-B54A-000C4F3947EE}" type="datetimeFigureOut">
              <a:rPr lang="en-US" smtClean="0"/>
              <a:t>6/3/2020</a:t>
            </a:fld>
            <a:endParaRPr lang="en-US"/>
          </a:p>
        </p:txBody>
      </p:sp>
      <p:sp>
        <p:nvSpPr>
          <p:cNvPr id="5" name="Footer Placeholder 4">
            <a:extLst>
              <a:ext uri="{FF2B5EF4-FFF2-40B4-BE49-F238E27FC236}">
                <a16:creationId xmlns:a16="http://schemas.microsoft.com/office/drawing/2014/main" id="{7992A25C-226D-4B00-BE70-1FD89F993F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E13796-378E-482A-AD7E-FA0388B1FFB2}"/>
              </a:ext>
            </a:extLst>
          </p:cNvPr>
          <p:cNvSpPr>
            <a:spLocks noGrp="1"/>
          </p:cNvSpPr>
          <p:nvPr>
            <p:ph type="sldNum" sz="quarter" idx="12"/>
          </p:nvPr>
        </p:nvSpPr>
        <p:spPr/>
        <p:txBody>
          <a:bodyPr/>
          <a:lstStyle/>
          <a:p>
            <a:fld id="{567DC636-1D6F-43D3-B760-A76E1E6E1BDD}" type="slidenum">
              <a:rPr lang="en-US" smtClean="0"/>
              <a:t>‹#›</a:t>
            </a:fld>
            <a:endParaRPr lang="en-US"/>
          </a:p>
        </p:txBody>
      </p:sp>
    </p:spTree>
    <p:extLst>
      <p:ext uri="{BB962C8B-B14F-4D97-AF65-F5344CB8AC3E}">
        <p14:creationId xmlns:p14="http://schemas.microsoft.com/office/powerpoint/2010/main" val="2331488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34B55-72A7-4AFF-8C9B-D9B328F7E3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2BFB250-8449-4964-A512-7E79738FD4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F7FE65-5956-4D2C-B596-C87052ADEEA5}"/>
              </a:ext>
            </a:extLst>
          </p:cNvPr>
          <p:cNvSpPr>
            <a:spLocks noGrp="1"/>
          </p:cNvSpPr>
          <p:nvPr>
            <p:ph type="dt" sz="half" idx="10"/>
          </p:nvPr>
        </p:nvSpPr>
        <p:spPr/>
        <p:txBody>
          <a:bodyPr/>
          <a:lstStyle/>
          <a:p>
            <a:fld id="{90FA8D2F-3132-4C2C-B54A-000C4F3947EE}" type="datetimeFigureOut">
              <a:rPr lang="en-US" smtClean="0"/>
              <a:t>6/3/2020</a:t>
            </a:fld>
            <a:endParaRPr lang="en-US"/>
          </a:p>
        </p:txBody>
      </p:sp>
      <p:sp>
        <p:nvSpPr>
          <p:cNvPr id="5" name="Footer Placeholder 4">
            <a:extLst>
              <a:ext uri="{FF2B5EF4-FFF2-40B4-BE49-F238E27FC236}">
                <a16:creationId xmlns:a16="http://schemas.microsoft.com/office/drawing/2014/main" id="{8DCEC603-FEF2-4437-B1CD-9297AC841D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0C3D0-3D8E-4EE9-A530-D3B28EFF4B51}"/>
              </a:ext>
            </a:extLst>
          </p:cNvPr>
          <p:cNvSpPr>
            <a:spLocks noGrp="1"/>
          </p:cNvSpPr>
          <p:nvPr>
            <p:ph type="sldNum" sz="quarter" idx="12"/>
          </p:nvPr>
        </p:nvSpPr>
        <p:spPr/>
        <p:txBody>
          <a:bodyPr/>
          <a:lstStyle/>
          <a:p>
            <a:fld id="{567DC636-1D6F-43D3-B760-A76E1E6E1BDD}" type="slidenum">
              <a:rPr lang="en-US" smtClean="0"/>
              <a:t>‹#›</a:t>
            </a:fld>
            <a:endParaRPr lang="en-US"/>
          </a:p>
        </p:txBody>
      </p:sp>
    </p:spTree>
    <p:extLst>
      <p:ext uri="{BB962C8B-B14F-4D97-AF65-F5344CB8AC3E}">
        <p14:creationId xmlns:p14="http://schemas.microsoft.com/office/powerpoint/2010/main" val="4273295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41390C2-E976-4CF1-A7BD-53E3869DFD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D58B84-401A-4984-AB1C-FF8D2E9687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430787-2BE2-44FD-BD80-4F7B763B79DD}"/>
              </a:ext>
            </a:extLst>
          </p:cNvPr>
          <p:cNvSpPr>
            <a:spLocks noGrp="1"/>
          </p:cNvSpPr>
          <p:nvPr>
            <p:ph type="dt" sz="half" idx="10"/>
          </p:nvPr>
        </p:nvSpPr>
        <p:spPr/>
        <p:txBody>
          <a:bodyPr/>
          <a:lstStyle/>
          <a:p>
            <a:fld id="{90FA8D2F-3132-4C2C-B54A-000C4F3947EE}" type="datetimeFigureOut">
              <a:rPr lang="en-US" smtClean="0"/>
              <a:t>6/3/2020</a:t>
            </a:fld>
            <a:endParaRPr lang="en-US"/>
          </a:p>
        </p:txBody>
      </p:sp>
      <p:sp>
        <p:nvSpPr>
          <p:cNvPr id="5" name="Footer Placeholder 4">
            <a:extLst>
              <a:ext uri="{FF2B5EF4-FFF2-40B4-BE49-F238E27FC236}">
                <a16:creationId xmlns:a16="http://schemas.microsoft.com/office/drawing/2014/main" id="{0F22AD70-DFB8-4277-8D6D-D9BFE84707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CE279E-40CC-492F-810C-389BB606634C}"/>
              </a:ext>
            </a:extLst>
          </p:cNvPr>
          <p:cNvSpPr>
            <a:spLocks noGrp="1"/>
          </p:cNvSpPr>
          <p:nvPr>
            <p:ph type="sldNum" sz="quarter" idx="12"/>
          </p:nvPr>
        </p:nvSpPr>
        <p:spPr/>
        <p:txBody>
          <a:bodyPr/>
          <a:lstStyle/>
          <a:p>
            <a:fld id="{567DC636-1D6F-43D3-B760-A76E1E6E1BDD}" type="slidenum">
              <a:rPr lang="en-US" smtClean="0"/>
              <a:t>‹#›</a:t>
            </a:fld>
            <a:endParaRPr lang="en-US"/>
          </a:p>
        </p:txBody>
      </p:sp>
    </p:spTree>
    <p:extLst>
      <p:ext uri="{BB962C8B-B14F-4D97-AF65-F5344CB8AC3E}">
        <p14:creationId xmlns:p14="http://schemas.microsoft.com/office/powerpoint/2010/main" val="41831158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C">
    <p:spTree>
      <p:nvGrpSpPr>
        <p:cNvPr id="1" name=""/>
        <p:cNvGrpSpPr/>
        <p:nvPr/>
      </p:nvGrpSpPr>
      <p:grpSpPr>
        <a:xfrm>
          <a:off x="0" y="0"/>
          <a:ext cx="0" cy="0"/>
          <a:chOff x="0" y="0"/>
          <a:chExt cx="0" cy="0"/>
        </a:xfrm>
      </p:grpSpPr>
      <p:sp>
        <p:nvSpPr>
          <p:cNvPr id="75" name="Picture Placeholder 74">
            <a:extLst>
              <a:ext uri="{FF2B5EF4-FFF2-40B4-BE49-F238E27FC236}">
                <a16:creationId xmlns:a16="http://schemas.microsoft.com/office/drawing/2014/main" id="{3E2304DD-D55D-458E-8153-0D330BDFEFF8}"/>
              </a:ext>
            </a:extLst>
          </p:cNvPr>
          <p:cNvSpPr>
            <a:spLocks noGrp="1"/>
          </p:cNvSpPr>
          <p:nvPr>
            <p:ph type="pic" sz="quarter" idx="13"/>
          </p:nvPr>
        </p:nvSpPr>
        <p:spPr>
          <a:xfrm>
            <a:off x="1" y="1"/>
            <a:ext cx="12204000" cy="6857998"/>
          </a:xfrm>
          <a:solidFill>
            <a:schemeClr val="bg1">
              <a:lumMod val="85000"/>
            </a:schemeClr>
          </a:solidFill>
        </p:spPr>
        <p:txBody>
          <a:bodyPr lIns="360000" tIns="360000" rIns="360000" bIns="360000">
            <a:normAutofit/>
          </a:bodyPr>
          <a:lstStyle>
            <a:lvl1pPr algn="r">
              <a:defRPr sz="1600">
                <a:solidFill>
                  <a:schemeClr val="tx1">
                    <a:lumMod val="50000"/>
                    <a:lumOff val="50000"/>
                  </a:schemeClr>
                </a:solidFill>
              </a:defRPr>
            </a:lvl1pPr>
          </a:lstStyle>
          <a:p>
            <a:r>
              <a:rPr lang="en-US" noProof="0"/>
              <a:t>Click icon to add picture</a:t>
            </a:r>
            <a:endParaRPr lang="en-AU" noProof="0"/>
          </a:p>
        </p:txBody>
      </p:sp>
      <p:sp>
        <p:nvSpPr>
          <p:cNvPr id="73" name="Subtitle 72">
            <a:extLst>
              <a:ext uri="{FF2B5EF4-FFF2-40B4-BE49-F238E27FC236}">
                <a16:creationId xmlns:a16="http://schemas.microsoft.com/office/drawing/2014/main" id="{2993D1DC-23D0-40CA-BA80-0CCA239AC610}"/>
              </a:ext>
            </a:extLst>
          </p:cNvPr>
          <p:cNvSpPr>
            <a:spLocks noGrp="1"/>
          </p:cNvSpPr>
          <p:nvPr>
            <p:ph type="subTitle" idx="1" hasCustomPrompt="1"/>
          </p:nvPr>
        </p:nvSpPr>
        <p:spPr>
          <a:xfrm>
            <a:off x="0" y="0"/>
            <a:ext cx="5729283" cy="6857998"/>
          </a:xfrm>
          <a:custGeom>
            <a:avLst/>
            <a:gdLst>
              <a:gd name="connsiteX0" fmla="*/ 0 w 5729283"/>
              <a:gd name="connsiteY0" fmla="*/ 0 h 6857998"/>
              <a:gd name="connsiteX1" fmla="*/ 4311112 w 5729283"/>
              <a:gd name="connsiteY1" fmla="*/ 0 h 6857998"/>
              <a:gd name="connsiteX2" fmla="*/ 5729283 w 5729283"/>
              <a:gd name="connsiteY2" fmla="*/ 5316930 h 6857998"/>
              <a:gd name="connsiteX3" fmla="*/ 0 w 5729283"/>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5729283" h="6857998">
                <a:moveTo>
                  <a:pt x="0" y="0"/>
                </a:moveTo>
                <a:lnTo>
                  <a:pt x="4311112" y="0"/>
                </a:lnTo>
                <a:lnTo>
                  <a:pt x="5729283" y="5316930"/>
                </a:lnTo>
                <a:lnTo>
                  <a:pt x="0" y="6857998"/>
                </a:lnTo>
                <a:close/>
              </a:path>
            </a:pathLst>
          </a:custGeom>
          <a:solidFill>
            <a:schemeClr val="bg1">
              <a:alpha val="80000"/>
            </a:schemeClr>
          </a:solidFill>
        </p:spPr>
        <p:txBody>
          <a:bodyPr wrap="square" lIns="576000" tIns="2484000" rIns="1404000" anchor="t" anchorCtr="0">
            <a:noAutofit/>
          </a:bodyPr>
          <a:lstStyle>
            <a:lvl1pPr marL="0" indent="0" algn="l">
              <a:spcAft>
                <a:spcPts val="1200"/>
              </a:spcAft>
              <a:buNone/>
              <a:defRPr sz="3800" b="1">
                <a:solidFill>
                  <a:schemeClr val="tx2"/>
                </a:solidFill>
                <a:latin typeface="+mj-lt"/>
              </a:defRPr>
            </a:lvl1pPr>
            <a:lvl2pPr marL="0" indent="0" algn="l">
              <a:spcBef>
                <a:spcPts val="2400"/>
              </a:spcBef>
              <a:buNone/>
              <a:defRPr sz="2000" b="1">
                <a:solidFill>
                  <a:schemeClr val="accent2"/>
                </a:solidFill>
              </a:defRPr>
            </a:lvl2pPr>
            <a:lvl3pPr marL="0" indent="0" algn="l">
              <a:buNone/>
              <a:defRPr sz="1800">
                <a:solidFill>
                  <a:schemeClr val="accent2"/>
                </a:solidFill>
              </a:defRPr>
            </a:lvl3pPr>
            <a:lvl4pPr marL="0" indent="0" algn="l">
              <a:buNone/>
              <a:defRPr sz="1600" b="0"/>
            </a:lvl4pPr>
            <a:lvl5pPr marL="0" indent="0" algn="l">
              <a:buNone/>
              <a:defRPr sz="1600"/>
            </a:lvl5pPr>
            <a:lvl6pPr marL="0" indent="0" algn="l">
              <a:buNone/>
              <a:defRPr sz="1600"/>
            </a:lvl6pPr>
            <a:lvl7pPr marL="0" indent="0" algn="l">
              <a:buNone/>
              <a:defRPr sz="1600"/>
            </a:lvl7pPr>
            <a:lvl8pPr marL="0" indent="0" algn="l">
              <a:buNone/>
              <a:defRPr sz="1600"/>
            </a:lvl8pPr>
            <a:lvl9pPr marL="0" indent="0" algn="l">
              <a:buNone/>
              <a:defRPr sz="1600">
                <a:solidFill>
                  <a:schemeClr val="accent2"/>
                </a:solidFill>
              </a:defRPr>
            </a:lvl9pPr>
          </a:lstStyle>
          <a:p>
            <a:r>
              <a:rPr lang="en-AU" noProof="0"/>
              <a:t>Click to add title</a:t>
            </a:r>
          </a:p>
          <a:p>
            <a:pPr lvl="1"/>
            <a:r>
              <a:rPr lang="en-AU" noProof="0"/>
              <a:t>Two</a:t>
            </a:r>
          </a:p>
          <a:p>
            <a:pPr lvl="2"/>
            <a:r>
              <a:rPr lang="en-AU" noProof="0"/>
              <a:t>Three</a:t>
            </a:r>
          </a:p>
          <a:p>
            <a:pPr lvl="8"/>
            <a:r>
              <a:rPr lang="en-AU" noProof="0"/>
              <a:t>four</a:t>
            </a:r>
          </a:p>
        </p:txBody>
      </p:sp>
      <p:sp>
        <p:nvSpPr>
          <p:cNvPr id="137" name="Text Placeholder 135">
            <a:extLst>
              <a:ext uri="{FF2B5EF4-FFF2-40B4-BE49-F238E27FC236}">
                <a16:creationId xmlns:a16="http://schemas.microsoft.com/office/drawing/2014/main" id="{081B6B67-7D18-4A84-A9C8-F8EB715A3FB3}"/>
              </a:ext>
            </a:extLst>
          </p:cNvPr>
          <p:cNvSpPr>
            <a:spLocks noGrp="1" noChangeAspect="1"/>
          </p:cNvSpPr>
          <p:nvPr>
            <p:ph type="body" sz="quarter" idx="14" hasCustomPrompt="1"/>
          </p:nvPr>
        </p:nvSpPr>
        <p:spPr>
          <a:xfrm>
            <a:off x="607255" y="616633"/>
            <a:ext cx="1440000" cy="1440000"/>
          </a:xfrm>
          <a:blipFill dpi="0" rotWithShape="1">
            <a:blip r:embed="rId2" cstate="screen">
              <a:extLst>
                <a:ext uri="{28A0092B-C50C-407E-A947-70E740481C1C}">
                  <a14:useLocalDpi xmlns:a14="http://schemas.microsoft.com/office/drawing/2010/main"/>
                </a:ext>
              </a:extLst>
            </a:blip>
            <a:srcRect/>
            <a:stretch>
              <a:fillRect/>
            </a:stretch>
          </a:blipFill>
        </p:spPr>
        <p:txBody>
          <a:bodyPr>
            <a:normAutofit/>
          </a:bodyPr>
          <a:lstStyle>
            <a:lvl1pPr>
              <a:defRPr sz="200">
                <a:solidFill>
                  <a:schemeClr val="tx2"/>
                </a:solidFill>
              </a:defRPr>
            </a:lvl1pPr>
            <a:lvl2pPr marL="0" indent="0">
              <a:defRPr sz="200">
                <a:solidFill>
                  <a:schemeClr val="tx2"/>
                </a:solidFill>
              </a:defRPr>
            </a:lvl2pPr>
            <a:lvl3pPr marL="0" indent="0">
              <a:defRPr sz="200">
                <a:solidFill>
                  <a:schemeClr val="tx2"/>
                </a:solidFill>
              </a:defRPr>
            </a:lvl3pPr>
            <a:lvl4pPr>
              <a:defRPr sz="200">
                <a:solidFill>
                  <a:schemeClr val="tx2"/>
                </a:solidFill>
              </a:defRPr>
            </a:lvl4pPr>
            <a:lvl5pPr>
              <a:defRPr sz="200">
                <a:solidFill>
                  <a:schemeClr val="tx2"/>
                </a:solidFill>
              </a:defRPr>
            </a:lvl5pPr>
            <a:lvl6pPr>
              <a:defRPr sz="200">
                <a:solidFill>
                  <a:schemeClr val="tx2"/>
                </a:solidFill>
              </a:defRPr>
            </a:lvl6pPr>
            <a:lvl7pPr>
              <a:defRPr sz="200">
                <a:solidFill>
                  <a:schemeClr val="tx2"/>
                </a:solidFill>
              </a:defRPr>
            </a:lvl7pPr>
            <a:lvl8pPr>
              <a:defRPr sz="200">
                <a:solidFill>
                  <a:schemeClr val="tx2"/>
                </a:solidFill>
              </a:defRPr>
            </a:lvl8pPr>
            <a:lvl9pPr>
              <a:defRPr sz="200">
                <a:solidFill>
                  <a:schemeClr val="tx2"/>
                </a:solidFill>
              </a:defRPr>
            </a:lvl9pPr>
          </a:lstStyle>
          <a:p>
            <a:pPr lvl="0"/>
            <a:r>
              <a:rPr lang="en-AU" noProof="0"/>
              <a:t>       </a:t>
            </a:r>
          </a:p>
        </p:txBody>
      </p:sp>
      <p:sp>
        <p:nvSpPr>
          <p:cNvPr id="139" name="Text Placeholder 140">
            <a:extLst>
              <a:ext uri="{FF2B5EF4-FFF2-40B4-BE49-F238E27FC236}">
                <a16:creationId xmlns:a16="http://schemas.microsoft.com/office/drawing/2014/main" id="{57544754-61DA-4535-96B6-21D24A61885D}"/>
              </a:ext>
            </a:extLst>
          </p:cNvPr>
          <p:cNvSpPr>
            <a:spLocks noGrp="1"/>
          </p:cNvSpPr>
          <p:nvPr>
            <p:ph type="body" sz="quarter" idx="16" hasCustomPrompt="1"/>
          </p:nvPr>
        </p:nvSpPr>
        <p:spPr>
          <a:xfrm>
            <a:off x="500063" y="5265337"/>
            <a:ext cx="3567112" cy="707231"/>
          </a:xfrm>
        </p:spPr>
        <p:txBody>
          <a:bodyPr>
            <a:normAutofit/>
          </a:bodyPr>
          <a:lstStyle>
            <a:lvl1pPr>
              <a:spcBef>
                <a:spcPts val="0"/>
              </a:spcBef>
              <a:spcAft>
                <a:spcPts val="600"/>
              </a:spcAft>
              <a:defRPr sz="1600" b="1">
                <a:solidFill>
                  <a:schemeClr val="tx2"/>
                </a:solidFill>
              </a:defRPr>
            </a:lvl1pPr>
            <a:lvl2pPr marL="0" indent="0">
              <a:spcBef>
                <a:spcPts val="0"/>
              </a:spcBef>
              <a:buNone/>
              <a:defRPr sz="1600">
                <a:solidFill>
                  <a:schemeClr val="tx2"/>
                </a:solidFill>
              </a:defRPr>
            </a:lvl2pPr>
            <a:lvl3pPr marL="0" indent="0">
              <a:spcBef>
                <a:spcPts val="0"/>
              </a:spcBef>
              <a:buNone/>
              <a:defRPr sz="1600" b="0">
                <a:solidFill>
                  <a:schemeClr val="tx2"/>
                </a:solidFill>
              </a:defRPr>
            </a:lvl3pPr>
            <a:lvl4pPr>
              <a:spcBef>
                <a:spcPts val="0"/>
              </a:spcBef>
              <a:defRPr sz="1600" b="0">
                <a:solidFill>
                  <a:schemeClr val="tx2"/>
                </a:solidFill>
              </a:defRPr>
            </a:lvl4pPr>
            <a:lvl5pPr>
              <a:spcBef>
                <a:spcPts val="0"/>
              </a:spcBef>
              <a:defRPr sz="1600" b="0">
                <a:solidFill>
                  <a:schemeClr val="tx2"/>
                </a:solidFill>
              </a:defRPr>
            </a:lvl5pPr>
            <a:lvl6pPr>
              <a:spcBef>
                <a:spcPts val="0"/>
              </a:spcBef>
              <a:defRPr sz="1600" b="0">
                <a:solidFill>
                  <a:schemeClr val="tx2"/>
                </a:solidFill>
              </a:defRPr>
            </a:lvl6pPr>
            <a:lvl7pPr>
              <a:spcBef>
                <a:spcPts val="0"/>
              </a:spcBef>
              <a:defRPr sz="1600" b="0">
                <a:solidFill>
                  <a:schemeClr val="tx2"/>
                </a:solidFill>
              </a:defRPr>
            </a:lvl7pPr>
            <a:lvl8pPr>
              <a:spcBef>
                <a:spcPts val="0"/>
              </a:spcBef>
              <a:defRPr sz="1600">
                <a:solidFill>
                  <a:schemeClr val="tx2"/>
                </a:solidFill>
              </a:defRPr>
            </a:lvl8pPr>
            <a:lvl9pPr>
              <a:spcBef>
                <a:spcPts val="0"/>
              </a:spcBef>
              <a:defRPr sz="1600">
                <a:solidFill>
                  <a:schemeClr val="tx2"/>
                </a:solidFill>
              </a:defRPr>
            </a:lvl9pPr>
          </a:lstStyle>
          <a:p>
            <a:pPr lvl="0"/>
            <a:r>
              <a:rPr lang="en-AU" noProof="0"/>
              <a:t>Click to add Identifier</a:t>
            </a:r>
          </a:p>
          <a:p>
            <a:pPr lvl="1"/>
            <a:r>
              <a:rPr lang="en-AU" noProof="0"/>
              <a:t>Second level</a:t>
            </a:r>
          </a:p>
          <a:p>
            <a:pPr lvl="2"/>
            <a:r>
              <a:rPr lang="en-AU" noProof="0"/>
              <a:t>Third level</a:t>
            </a:r>
          </a:p>
          <a:p>
            <a:pPr lvl="3"/>
            <a:r>
              <a:rPr lang="en-AU" noProof="0"/>
              <a:t>Fourth level</a:t>
            </a:r>
          </a:p>
          <a:p>
            <a:pPr lvl="4"/>
            <a:r>
              <a:rPr lang="en-AU" noProof="0"/>
              <a:t>5</a:t>
            </a:r>
          </a:p>
          <a:p>
            <a:pPr lvl="5"/>
            <a:r>
              <a:rPr lang="en-AU" noProof="0"/>
              <a:t>6</a:t>
            </a:r>
          </a:p>
          <a:p>
            <a:pPr lvl="6"/>
            <a:r>
              <a:rPr lang="en-AU" noProof="0"/>
              <a:t>7</a:t>
            </a:r>
          </a:p>
          <a:p>
            <a:pPr lvl="7"/>
            <a:r>
              <a:rPr lang="en-AU" noProof="0"/>
              <a:t>8</a:t>
            </a:r>
          </a:p>
          <a:p>
            <a:pPr lvl="8"/>
            <a:r>
              <a:rPr lang="en-AU" noProof="0"/>
              <a:t>9</a:t>
            </a:r>
          </a:p>
          <a:p>
            <a:pPr lvl="8"/>
            <a:r>
              <a:rPr lang="en-AU" noProof="0"/>
              <a:t>Fifth level</a:t>
            </a:r>
          </a:p>
        </p:txBody>
      </p:sp>
      <p:sp>
        <p:nvSpPr>
          <p:cNvPr id="8" name="Text Placeholder 135">
            <a:extLst>
              <a:ext uri="{FF2B5EF4-FFF2-40B4-BE49-F238E27FC236}">
                <a16:creationId xmlns:a16="http://schemas.microsoft.com/office/drawing/2014/main" id="{08BE5594-C448-4AC9-B08C-E09264A1634F}"/>
              </a:ext>
            </a:extLst>
          </p:cNvPr>
          <p:cNvSpPr>
            <a:spLocks noGrp="1"/>
          </p:cNvSpPr>
          <p:nvPr>
            <p:ph type="body" sz="quarter" idx="17" hasCustomPrompt="1"/>
          </p:nvPr>
        </p:nvSpPr>
        <p:spPr>
          <a:xfrm>
            <a:off x="607255" y="5209360"/>
            <a:ext cx="288000" cy="10800"/>
          </a:xfrm>
          <a:solidFill>
            <a:schemeClr val="tx2"/>
          </a:solidFill>
        </p:spPr>
        <p:txBody>
          <a:bodyPr>
            <a:noAutofit/>
          </a:bodyPr>
          <a:lstStyle>
            <a:lvl1pPr>
              <a:defRPr sz="200">
                <a:solidFill>
                  <a:schemeClr val="accent2">
                    <a:alpha val="0"/>
                  </a:schemeClr>
                </a:solidFill>
              </a:defRPr>
            </a:lvl1pPr>
            <a:lvl2pPr marL="0" indent="0">
              <a:defRPr sz="200">
                <a:solidFill>
                  <a:schemeClr val="accent2">
                    <a:alpha val="0"/>
                  </a:schemeClr>
                </a:solidFill>
              </a:defRPr>
            </a:lvl2pPr>
            <a:lvl3pPr marL="0" indent="0">
              <a:defRPr sz="200">
                <a:solidFill>
                  <a:schemeClr val="accent2">
                    <a:alpha val="0"/>
                  </a:schemeClr>
                </a:solidFill>
              </a:defRPr>
            </a:lvl3pPr>
            <a:lvl4pPr>
              <a:defRPr sz="200">
                <a:solidFill>
                  <a:schemeClr val="accent2">
                    <a:alpha val="0"/>
                  </a:schemeClr>
                </a:solidFill>
              </a:defRPr>
            </a:lvl4pPr>
            <a:lvl5pPr>
              <a:defRPr sz="200">
                <a:solidFill>
                  <a:schemeClr val="tx2">
                    <a:alpha val="0"/>
                  </a:schemeClr>
                </a:solidFill>
              </a:defRPr>
            </a:lvl5pPr>
            <a:lvl6pPr>
              <a:defRPr sz="200">
                <a:solidFill>
                  <a:schemeClr val="tx2">
                    <a:alpha val="0"/>
                  </a:schemeClr>
                </a:solidFill>
              </a:defRPr>
            </a:lvl6pPr>
            <a:lvl7pPr>
              <a:defRPr sz="200">
                <a:solidFill>
                  <a:schemeClr val="tx2">
                    <a:alpha val="0"/>
                  </a:schemeClr>
                </a:solidFill>
              </a:defRPr>
            </a:lvl7pPr>
            <a:lvl8pPr>
              <a:defRPr sz="200">
                <a:solidFill>
                  <a:schemeClr val="tx2">
                    <a:alpha val="0"/>
                  </a:schemeClr>
                </a:solidFill>
              </a:defRPr>
            </a:lvl8pPr>
            <a:lvl9pPr>
              <a:defRPr sz="200">
                <a:solidFill>
                  <a:schemeClr val="tx2">
                    <a:alpha val="0"/>
                  </a:schemeClr>
                </a:solidFill>
              </a:defRPr>
            </a:lvl9pPr>
          </a:lstStyle>
          <a:p>
            <a:pPr lvl="0"/>
            <a:r>
              <a:rPr lang="en-AU" noProof="0"/>
              <a:t>    1</a:t>
            </a:r>
          </a:p>
          <a:p>
            <a:pPr lvl="1"/>
            <a:r>
              <a:rPr lang="en-AU" noProof="0"/>
              <a:t>2</a:t>
            </a:r>
          </a:p>
          <a:p>
            <a:pPr lvl="2"/>
            <a:r>
              <a:rPr lang="en-AU" noProof="0"/>
              <a:t>3</a:t>
            </a:r>
          </a:p>
          <a:p>
            <a:pPr lvl="3"/>
            <a:r>
              <a:rPr lang="en-AU" noProof="0"/>
              <a:t>4</a:t>
            </a:r>
          </a:p>
          <a:p>
            <a:pPr lvl="4"/>
            <a:r>
              <a:rPr lang="en-AU" noProof="0"/>
              <a:t>5</a:t>
            </a:r>
          </a:p>
          <a:p>
            <a:pPr lvl="5"/>
            <a:r>
              <a:rPr lang="en-AU" noProof="0"/>
              <a:t>6</a:t>
            </a:r>
          </a:p>
          <a:p>
            <a:pPr lvl="6"/>
            <a:r>
              <a:rPr lang="en-AU" noProof="0"/>
              <a:t>7</a:t>
            </a:r>
          </a:p>
          <a:p>
            <a:pPr lvl="7"/>
            <a:r>
              <a:rPr lang="en-AU" noProof="0"/>
              <a:t>8</a:t>
            </a:r>
          </a:p>
          <a:p>
            <a:pPr lvl="8"/>
            <a:r>
              <a:rPr lang="en-AU" noProof="0"/>
              <a:t>9   </a:t>
            </a:r>
          </a:p>
        </p:txBody>
      </p:sp>
    </p:spTree>
    <p:extLst>
      <p:ext uri="{BB962C8B-B14F-4D97-AF65-F5344CB8AC3E}">
        <p14:creationId xmlns:p14="http://schemas.microsoft.com/office/powerpoint/2010/main" val="131997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D86D8-AC91-4957-AC7B-365CEC9BF3A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521C574-B4CA-4FF8-9919-30F08442E9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28C504-64B6-439D-812E-DA459B19E207}"/>
              </a:ext>
            </a:extLst>
          </p:cNvPr>
          <p:cNvSpPr>
            <a:spLocks noGrp="1"/>
          </p:cNvSpPr>
          <p:nvPr>
            <p:ph type="dt" sz="half" idx="10"/>
          </p:nvPr>
        </p:nvSpPr>
        <p:spPr/>
        <p:txBody>
          <a:bodyPr/>
          <a:lstStyle/>
          <a:p>
            <a:fld id="{90FA8D2F-3132-4C2C-B54A-000C4F3947EE}" type="datetimeFigureOut">
              <a:rPr lang="en-US" smtClean="0"/>
              <a:t>6/3/2020</a:t>
            </a:fld>
            <a:endParaRPr lang="en-US"/>
          </a:p>
        </p:txBody>
      </p:sp>
      <p:sp>
        <p:nvSpPr>
          <p:cNvPr id="5" name="Footer Placeholder 4">
            <a:extLst>
              <a:ext uri="{FF2B5EF4-FFF2-40B4-BE49-F238E27FC236}">
                <a16:creationId xmlns:a16="http://schemas.microsoft.com/office/drawing/2014/main" id="{6FD62106-6FCF-46DB-8D03-D212E62ABA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39B49D-57CD-45C0-B643-9D626AC03650}"/>
              </a:ext>
            </a:extLst>
          </p:cNvPr>
          <p:cNvSpPr>
            <a:spLocks noGrp="1"/>
          </p:cNvSpPr>
          <p:nvPr>
            <p:ph type="sldNum" sz="quarter" idx="12"/>
          </p:nvPr>
        </p:nvSpPr>
        <p:spPr/>
        <p:txBody>
          <a:bodyPr/>
          <a:lstStyle/>
          <a:p>
            <a:fld id="{567DC636-1D6F-43D3-B760-A76E1E6E1BDD}" type="slidenum">
              <a:rPr lang="en-US" smtClean="0"/>
              <a:t>‹#›</a:t>
            </a:fld>
            <a:endParaRPr lang="en-US"/>
          </a:p>
        </p:txBody>
      </p:sp>
    </p:spTree>
    <p:extLst>
      <p:ext uri="{BB962C8B-B14F-4D97-AF65-F5344CB8AC3E}">
        <p14:creationId xmlns:p14="http://schemas.microsoft.com/office/powerpoint/2010/main" val="2337049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0B25B-B7B6-4F70-998F-2E596990F1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2A7A0B7-3175-48E7-B4F2-E7FFFD656A8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8D3927-C3FD-4535-AE93-42624CFA1035}"/>
              </a:ext>
            </a:extLst>
          </p:cNvPr>
          <p:cNvSpPr>
            <a:spLocks noGrp="1"/>
          </p:cNvSpPr>
          <p:nvPr>
            <p:ph type="dt" sz="half" idx="10"/>
          </p:nvPr>
        </p:nvSpPr>
        <p:spPr/>
        <p:txBody>
          <a:bodyPr/>
          <a:lstStyle/>
          <a:p>
            <a:fld id="{90FA8D2F-3132-4C2C-B54A-000C4F3947EE}" type="datetimeFigureOut">
              <a:rPr lang="en-US" smtClean="0"/>
              <a:t>6/3/2020</a:t>
            </a:fld>
            <a:endParaRPr lang="en-US"/>
          </a:p>
        </p:txBody>
      </p:sp>
      <p:sp>
        <p:nvSpPr>
          <p:cNvPr id="5" name="Footer Placeholder 4">
            <a:extLst>
              <a:ext uri="{FF2B5EF4-FFF2-40B4-BE49-F238E27FC236}">
                <a16:creationId xmlns:a16="http://schemas.microsoft.com/office/drawing/2014/main" id="{1570EAFB-C895-4608-BB98-30C2437EE8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0359A4-CE23-4DF4-AB76-CB8B23B1F381}"/>
              </a:ext>
            </a:extLst>
          </p:cNvPr>
          <p:cNvSpPr>
            <a:spLocks noGrp="1"/>
          </p:cNvSpPr>
          <p:nvPr>
            <p:ph type="sldNum" sz="quarter" idx="12"/>
          </p:nvPr>
        </p:nvSpPr>
        <p:spPr/>
        <p:txBody>
          <a:bodyPr/>
          <a:lstStyle/>
          <a:p>
            <a:fld id="{567DC636-1D6F-43D3-B760-A76E1E6E1BDD}" type="slidenum">
              <a:rPr lang="en-US" smtClean="0"/>
              <a:t>‹#›</a:t>
            </a:fld>
            <a:endParaRPr lang="en-US"/>
          </a:p>
        </p:txBody>
      </p:sp>
    </p:spTree>
    <p:extLst>
      <p:ext uri="{BB962C8B-B14F-4D97-AF65-F5344CB8AC3E}">
        <p14:creationId xmlns:p14="http://schemas.microsoft.com/office/powerpoint/2010/main" val="34562484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62B2F-94F9-46B7-A1E2-301FF49A34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53C32D7-1499-49A7-86AC-A1B835F1E1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2C0195-0C67-496A-8F1E-749F4F4351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20DB384-F952-426F-A9AF-AE85EE65772D}"/>
              </a:ext>
            </a:extLst>
          </p:cNvPr>
          <p:cNvSpPr>
            <a:spLocks noGrp="1"/>
          </p:cNvSpPr>
          <p:nvPr>
            <p:ph type="dt" sz="half" idx="10"/>
          </p:nvPr>
        </p:nvSpPr>
        <p:spPr/>
        <p:txBody>
          <a:bodyPr/>
          <a:lstStyle/>
          <a:p>
            <a:fld id="{90FA8D2F-3132-4C2C-B54A-000C4F3947EE}" type="datetimeFigureOut">
              <a:rPr lang="en-US" smtClean="0"/>
              <a:t>6/3/2020</a:t>
            </a:fld>
            <a:endParaRPr lang="en-US"/>
          </a:p>
        </p:txBody>
      </p:sp>
      <p:sp>
        <p:nvSpPr>
          <p:cNvPr id="6" name="Footer Placeholder 5">
            <a:extLst>
              <a:ext uri="{FF2B5EF4-FFF2-40B4-BE49-F238E27FC236}">
                <a16:creationId xmlns:a16="http://schemas.microsoft.com/office/drawing/2014/main" id="{4B720D02-5B37-4D04-A2DE-4E8CFE7EB12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7D51BA-F448-4E82-940E-DDE2D3AB6B17}"/>
              </a:ext>
            </a:extLst>
          </p:cNvPr>
          <p:cNvSpPr>
            <a:spLocks noGrp="1"/>
          </p:cNvSpPr>
          <p:nvPr>
            <p:ph type="sldNum" sz="quarter" idx="12"/>
          </p:nvPr>
        </p:nvSpPr>
        <p:spPr/>
        <p:txBody>
          <a:bodyPr/>
          <a:lstStyle/>
          <a:p>
            <a:fld id="{567DC636-1D6F-43D3-B760-A76E1E6E1BDD}" type="slidenum">
              <a:rPr lang="en-US" smtClean="0"/>
              <a:t>‹#›</a:t>
            </a:fld>
            <a:endParaRPr lang="en-US"/>
          </a:p>
        </p:txBody>
      </p:sp>
    </p:spTree>
    <p:extLst>
      <p:ext uri="{BB962C8B-B14F-4D97-AF65-F5344CB8AC3E}">
        <p14:creationId xmlns:p14="http://schemas.microsoft.com/office/powerpoint/2010/main" val="1838040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626B6-8D81-4B35-AB7D-A2E29A3ED7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13958F-287E-48FC-813F-9DEA026A66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A7C27AE-84D5-442A-A26E-BE5865D8FED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D082D7-82D1-44C3-83E9-5A3C286855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B76E0AD-858E-46A8-B6DA-D5A3A808F7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049A2DC-1912-4FDF-A326-EC25B9252C6E}"/>
              </a:ext>
            </a:extLst>
          </p:cNvPr>
          <p:cNvSpPr>
            <a:spLocks noGrp="1"/>
          </p:cNvSpPr>
          <p:nvPr>
            <p:ph type="dt" sz="half" idx="10"/>
          </p:nvPr>
        </p:nvSpPr>
        <p:spPr/>
        <p:txBody>
          <a:bodyPr/>
          <a:lstStyle/>
          <a:p>
            <a:fld id="{90FA8D2F-3132-4C2C-B54A-000C4F3947EE}" type="datetimeFigureOut">
              <a:rPr lang="en-US" smtClean="0"/>
              <a:t>6/3/2020</a:t>
            </a:fld>
            <a:endParaRPr lang="en-US"/>
          </a:p>
        </p:txBody>
      </p:sp>
      <p:sp>
        <p:nvSpPr>
          <p:cNvPr id="8" name="Footer Placeholder 7">
            <a:extLst>
              <a:ext uri="{FF2B5EF4-FFF2-40B4-BE49-F238E27FC236}">
                <a16:creationId xmlns:a16="http://schemas.microsoft.com/office/drawing/2014/main" id="{1903AF0C-0B22-4388-A6A5-B00EA688E3F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3D6746-DD14-4324-B35E-AC890D6B5C27}"/>
              </a:ext>
            </a:extLst>
          </p:cNvPr>
          <p:cNvSpPr>
            <a:spLocks noGrp="1"/>
          </p:cNvSpPr>
          <p:nvPr>
            <p:ph type="sldNum" sz="quarter" idx="12"/>
          </p:nvPr>
        </p:nvSpPr>
        <p:spPr/>
        <p:txBody>
          <a:bodyPr/>
          <a:lstStyle/>
          <a:p>
            <a:fld id="{567DC636-1D6F-43D3-B760-A76E1E6E1BDD}" type="slidenum">
              <a:rPr lang="en-US" smtClean="0"/>
              <a:t>‹#›</a:t>
            </a:fld>
            <a:endParaRPr lang="en-US"/>
          </a:p>
        </p:txBody>
      </p:sp>
    </p:spTree>
    <p:extLst>
      <p:ext uri="{BB962C8B-B14F-4D97-AF65-F5344CB8AC3E}">
        <p14:creationId xmlns:p14="http://schemas.microsoft.com/office/powerpoint/2010/main" val="33526059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9E0AC-2AB6-4100-9B62-136B5E4740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578272D-B2C8-4CCD-9C86-EDED59968C05}"/>
              </a:ext>
            </a:extLst>
          </p:cNvPr>
          <p:cNvSpPr>
            <a:spLocks noGrp="1"/>
          </p:cNvSpPr>
          <p:nvPr>
            <p:ph type="dt" sz="half" idx="10"/>
          </p:nvPr>
        </p:nvSpPr>
        <p:spPr/>
        <p:txBody>
          <a:bodyPr/>
          <a:lstStyle/>
          <a:p>
            <a:fld id="{90FA8D2F-3132-4C2C-B54A-000C4F3947EE}" type="datetimeFigureOut">
              <a:rPr lang="en-US" smtClean="0"/>
              <a:t>6/3/2020</a:t>
            </a:fld>
            <a:endParaRPr lang="en-US"/>
          </a:p>
        </p:txBody>
      </p:sp>
      <p:sp>
        <p:nvSpPr>
          <p:cNvPr id="4" name="Footer Placeholder 3">
            <a:extLst>
              <a:ext uri="{FF2B5EF4-FFF2-40B4-BE49-F238E27FC236}">
                <a16:creationId xmlns:a16="http://schemas.microsoft.com/office/drawing/2014/main" id="{2CD70038-D52E-420B-8BD7-B58F28BF52D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B62EE5-0054-4665-B653-EDD8DEC95656}"/>
              </a:ext>
            </a:extLst>
          </p:cNvPr>
          <p:cNvSpPr>
            <a:spLocks noGrp="1"/>
          </p:cNvSpPr>
          <p:nvPr>
            <p:ph type="sldNum" sz="quarter" idx="12"/>
          </p:nvPr>
        </p:nvSpPr>
        <p:spPr/>
        <p:txBody>
          <a:bodyPr/>
          <a:lstStyle/>
          <a:p>
            <a:fld id="{567DC636-1D6F-43D3-B760-A76E1E6E1BDD}" type="slidenum">
              <a:rPr lang="en-US" smtClean="0"/>
              <a:t>‹#›</a:t>
            </a:fld>
            <a:endParaRPr lang="en-US"/>
          </a:p>
        </p:txBody>
      </p:sp>
    </p:spTree>
    <p:extLst>
      <p:ext uri="{BB962C8B-B14F-4D97-AF65-F5344CB8AC3E}">
        <p14:creationId xmlns:p14="http://schemas.microsoft.com/office/powerpoint/2010/main" val="21170629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6FC782C-67F6-4D9B-BB13-82EBD7CFE1CC}"/>
              </a:ext>
            </a:extLst>
          </p:cNvPr>
          <p:cNvSpPr>
            <a:spLocks noGrp="1"/>
          </p:cNvSpPr>
          <p:nvPr>
            <p:ph type="dt" sz="half" idx="10"/>
          </p:nvPr>
        </p:nvSpPr>
        <p:spPr/>
        <p:txBody>
          <a:bodyPr/>
          <a:lstStyle/>
          <a:p>
            <a:fld id="{90FA8D2F-3132-4C2C-B54A-000C4F3947EE}" type="datetimeFigureOut">
              <a:rPr lang="en-US" smtClean="0"/>
              <a:t>6/3/2020</a:t>
            </a:fld>
            <a:endParaRPr lang="en-US"/>
          </a:p>
        </p:txBody>
      </p:sp>
      <p:sp>
        <p:nvSpPr>
          <p:cNvPr id="3" name="Footer Placeholder 2">
            <a:extLst>
              <a:ext uri="{FF2B5EF4-FFF2-40B4-BE49-F238E27FC236}">
                <a16:creationId xmlns:a16="http://schemas.microsoft.com/office/drawing/2014/main" id="{B4B46551-ADDD-4970-9242-5DCD752F45D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1B2ED3F-8D1C-4C38-A4D9-96D5C6F1B06A}"/>
              </a:ext>
            </a:extLst>
          </p:cNvPr>
          <p:cNvSpPr>
            <a:spLocks noGrp="1"/>
          </p:cNvSpPr>
          <p:nvPr>
            <p:ph type="sldNum" sz="quarter" idx="12"/>
          </p:nvPr>
        </p:nvSpPr>
        <p:spPr/>
        <p:txBody>
          <a:bodyPr/>
          <a:lstStyle/>
          <a:p>
            <a:fld id="{567DC636-1D6F-43D3-B760-A76E1E6E1BDD}" type="slidenum">
              <a:rPr lang="en-US" smtClean="0"/>
              <a:t>‹#›</a:t>
            </a:fld>
            <a:endParaRPr lang="en-US"/>
          </a:p>
        </p:txBody>
      </p:sp>
    </p:spTree>
    <p:extLst>
      <p:ext uri="{BB962C8B-B14F-4D97-AF65-F5344CB8AC3E}">
        <p14:creationId xmlns:p14="http://schemas.microsoft.com/office/powerpoint/2010/main" val="5011920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70B8E-A429-4597-A311-B050F3B354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F018C3C-379A-43DF-A7AD-8B1D9FDF43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9E3E78C-090F-4477-84FC-19D65FF1C4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323D97-63C5-4B8E-A8D3-6D8AE5A5BC8D}"/>
              </a:ext>
            </a:extLst>
          </p:cNvPr>
          <p:cNvSpPr>
            <a:spLocks noGrp="1"/>
          </p:cNvSpPr>
          <p:nvPr>
            <p:ph type="dt" sz="half" idx="10"/>
          </p:nvPr>
        </p:nvSpPr>
        <p:spPr/>
        <p:txBody>
          <a:bodyPr/>
          <a:lstStyle/>
          <a:p>
            <a:fld id="{90FA8D2F-3132-4C2C-B54A-000C4F3947EE}" type="datetimeFigureOut">
              <a:rPr lang="en-US" smtClean="0"/>
              <a:t>6/3/2020</a:t>
            </a:fld>
            <a:endParaRPr lang="en-US"/>
          </a:p>
        </p:txBody>
      </p:sp>
      <p:sp>
        <p:nvSpPr>
          <p:cNvPr id="6" name="Footer Placeholder 5">
            <a:extLst>
              <a:ext uri="{FF2B5EF4-FFF2-40B4-BE49-F238E27FC236}">
                <a16:creationId xmlns:a16="http://schemas.microsoft.com/office/drawing/2014/main" id="{C83CD49E-4981-4AF8-810C-D5695B35A0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7482D4-9B11-4072-89D6-C7D8F6AB5921}"/>
              </a:ext>
            </a:extLst>
          </p:cNvPr>
          <p:cNvSpPr>
            <a:spLocks noGrp="1"/>
          </p:cNvSpPr>
          <p:nvPr>
            <p:ph type="sldNum" sz="quarter" idx="12"/>
          </p:nvPr>
        </p:nvSpPr>
        <p:spPr/>
        <p:txBody>
          <a:bodyPr/>
          <a:lstStyle/>
          <a:p>
            <a:fld id="{567DC636-1D6F-43D3-B760-A76E1E6E1BDD}" type="slidenum">
              <a:rPr lang="en-US" smtClean="0"/>
              <a:t>‹#›</a:t>
            </a:fld>
            <a:endParaRPr lang="en-US"/>
          </a:p>
        </p:txBody>
      </p:sp>
    </p:spTree>
    <p:extLst>
      <p:ext uri="{BB962C8B-B14F-4D97-AF65-F5344CB8AC3E}">
        <p14:creationId xmlns:p14="http://schemas.microsoft.com/office/powerpoint/2010/main" val="3222230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7790A-15A1-4EC1-A439-C8EB20BC00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200A9F-BDC3-41EE-84D9-6988E5F7FF4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1A3334E-1DF2-4E49-ADA9-82A1F6F605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8EB6BA-E4D1-4BA6-9FAE-128BB9FD0517}"/>
              </a:ext>
            </a:extLst>
          </p:cNvPr>
          <p:cNvSpPr>
            <a:spLocks noGrp="1"/>
          </p:cNvSpPr>
          <p:nvPr>
            <p:ph type="dt" sz="half" idx="10"/>
          </p:nvPr>
        </p:nvSpPr>
        <p:spPr/>
        <p:txBody>
          <a:bodyPr/>
          <a:lstStyle/>
          <a:p>
            <a:fld id="{90FA8D2F-3132-4C2C-B54A-000C4F3947EE}" type="datetimeFigureOut">
              <a:rPr lang="en-US" smtClean="0"/>
              <a:t>6/3/2020</a:t>
            </a:fld>
            <a:endParaRPr lang="en-US"/>
          </a:p>
        </p:txBody>
      </p:sp>
      <p:sp>
        <p:nvSpPr>
          <p:cNvPr id="6" name="Footer Placeholder 5">
            <a:extLst>
              <a:ext uri="{FF2B5EF4-FFF2-40B4-BE49-F238E27FC236}">
                <a16:creationId xmlns:a16="http://schemas.microsoft.com/office/drawing/2014/main" id="{C573F26E-2443-4E87-9D85-D08C2ECE82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B29902-69A8-45EE-928C-90B670BBF742}"/>
              </a:ext>
            </a:extLst>
          </p:cNvPr>
          <p:cNvSpPr>
            <a:spLocks noGrp="1"/>
          </p:cNvSpPr>
          <p:nvPr>
            <p:ph type="sldNum" sz="quarter" idx="12"/>
          </p:nvPr>
        </p:nvSpPr>
        <p:spPr/>
        <p:txBody>
          <a:bodyPr/>
          <a:lstStyle/>
          <a:p>
            <a:fld id="{567DC636-1D6F-43D3-B760-A76E1E6E1BDD}" type="slidenum">
              <a:rPr lang="en-US" smtClean="0"/>
              <a:t>‹#›</a:t>
            </a:fld>
            <a:endParaRPr lang="en-US"/>
          </a:p>
        </p:txBody>
      </p:sp>
    </p:spTree>
    <p:extLst>
      <p:ext uri="{BB962C8B-B14F-4D97-AF65-F5344CB8AC3E}">
        <p14:creationId xmlns:p14="http://schemas.microsoft.com/office/powerpoint/2010/main" val="3492863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DF215C-65D7-4563-9F13-BFB4E0FFC1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0871B24-FA25-45B8-BBCC-7E983EC037D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3B5180-D012-4043-BD47-F195F7B718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FA8D2F-3132-4C2C-B54A-000C4F3947EE}" type="datetimeFigureOut">
              <a:rPr lang="en-US" smtClean="0"/>
              <a:t>6/3/2020</a:t>
            </a:fld>
            <a:endParaRPr lang="en-US"/>
          </a:p>
        </p:txBody>
      </p:sp>
      <p:sp>
        <p:nvSpPr>
          <p:cNvPr id="5" name="Footer Placeholder 4">
            <a:extLst>
              <a:ext uri="{FF2B5EF4-FFF2-40B4-BE49-F238E27FC236}">
                <a16:creationId xmlns:a16="http://schemas.microsoft.com/office/drawing/2014/main" id="{F4D96CF5-7EEC-42FE-92AC-80E0538408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B3B92D-0FA6-40C9-9AE7-AF6A8B68CF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7DC636-1D6F-43D3-B760-A76E1E6E1BDD}" type="slidenum">
              <a:rPr lang="en-US" smtClean="0"/>
              <a:t>‹#›</a:t>
            </a:fld>
            <a:endParaRPr lang="en-US"/>
          </a:p>
        </p:txBody>
      </p:sp>
    </p:spTree>
    <p:extLst>
      <p:ext uri="{BB962C8B-B14F-4D97-AF65-F5344CB8AC3E}">
        <p14:creationId xmlns:p14="http://schemas.microsoft.com/office/powerpoint/2010/main" val="2377296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3.png"/><Relationship Id="rId4" Type="http://schemas.openxmlformats.org/officeDocument/2006/relationships/notesSlide" Target="../notesSlides/notesSlide12.xml"/><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23.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notesSlide" Target="../notesSlides/notesSlide16.xml"/><Relationship Id="rId9"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media/image26.jpe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slideLayout" Target="../slideLayouts/slideLayout2.xml"/><Relationship Id="rId7" Type="http://schemas.openxmlformats.org/officeDocument/2006/relationships/image" Target="../media/image7.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notesSlide" Target="../notesSlides/notesSlide9.xml"/><Relationship Id="rId9"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cture containing queen, photo, colorful, covered&#10;&#10;Description generated with very high confidence">
            <a:extLst>
              <a:ext uri="{FF2B5EF4-FFF2-40B4-BE49-F238E27FC236}">
                <a16:creationId xmlns:a16="http://schemas.microsoft.com/office/drawing/2014/main" id="{EDB345AC-3A05-4B19-BCE2-E2D7B0E56843}"/>
              </a:ext>
            </a:extLst>
          </p:cNvPr>
          <p:cNvPicPr>
            <a:picLocks noChangeAspect="1"/>
          </p:cNvPicPr>
          <p:nvPr/>
        </p:nvPicPr>
        <p:blipFill rotWithShape="1">
          <a:blip r:embed="rId5"/>
          <a:srcRect l="766" r="766"/>
          <a:stretch/>
        </p:blipFill>
        <p:spPr>
          <a:xfrm>
            <a:off x="6002" y="3449993"/>
            <a:ext cx="6101999" cy="3428998"/>
          </a:xfrm>
          <a:prstGeom prst="rect">
            <a:avLst/>
          </a:prstGeom>
          <a:solidFill>
            <a:schemeClr val="bg1">
              <a:lumMod val="85000"/>
            </a:schemeClr>
          </a:solidFill>
        </p:spPr>
      </p:pic>
      <p:pic>
        <p:nvPicPr>
          <p:cNvPr id="9" name="Picture 9" descr="A picture containing queen, photo, colorful, covered&#10;&#10;Description generated with very high confidence">
            <a:extLst>
              <a:ext uri="{FF2B5EF4-FFF2-40B4-BE49-F238E27FC236}">
                <a16:creationId xmlns:a16="http://schemas.microsoft.com/office/drawing/2014/main" id="{E7C1387F-5B77-4438-B2B5-840FBD3E2803}"/>
              </a:ext>
            </a:extLst>
          </p:cNvPr>
          <p:cNvPicPr>
            <a:picLocks noGrp="1" noChangeAspect="1"/>
          </p:cNvPicPr>
          <p:nvPr>
            <p:ph type="pic" sz="quarter" idx="13"/>
          </p:nvPr>
        </p:nvPicPr>
        <p:blipFill rotWithShape="1">
          <a:blip r:embed="rId5"/>
          <a:srcRect l="766" r="766"/>
          <a:stretch/>
        </p:blipFill>
        <p:spPr>
          <a:xfrm>
            <a:off x="-12000" y="2"/>
            <a:ext cx="6096000" cy="3425627"/>
          </a:xfrm>
        </p:spPr>
      </p:pic>
      <p:sp>
        <p:nvSpPr>
          <p:cNvPr id="3" name="Subtitle 2">
            <a:extLst>
              <a:ext uri="{FF2B5EF4-FFF2-40B4-BE49-F238E27FC236}">
                <a16:creationId xmlns:a16="http://schemas.microsoft.com/office/drawing/2014/main" id="{25E47BF9-74E4-4842-8F2A-FBE62E0DAAF7}"/>
              </a:ext>
            </a:extLst>
          </p:cNvPr>
          <p:cNvSpPr>
            <a:spLocks noGrp="1"/>
          </p:cNvSpPr>
          <p:nvPr>
            <p:ph type="subTitle" idx="1"/>
          </p:nvPr>
        </p:nvSpPr>
        <p:spPr>
          <a:xfrm>
            <a:off x="0" y="0"/>
            <a:ext cx="6096000" cy="6857998"/>
          </a:xfrm>
          <a:solidFill>
            <a:schemeClr val="tx2">
              <a:lumMod val="50000"/>
              <a:alpha val="80000"/>
            </a:schemeClr>
          </a:solidFill>
        </p:spPr>
        <p:txBody>
          <a:bodyPr/>
          <a:lstStyle/>
          <a:p>
            <a:r>
              <a:rPr lang="en-AU" sz="3200">
                <a:solidFill>
                  <a:schemeClr val="bg1"/>
                </a:solidFill>
                <a:latin typeface="Georgia"/>
                <a:cs typeface="Calibri"/>
              </a:rPr>
              <a:t>Azul Board Game Agent Presentation</a:t>
            </a:r>
            <a:endParaRPr lang="en-AU" sz="3200">
              <a:solidFill>
                <a:schemeClr val="bg1"/>
              </a:solidFill>
              <a:latin typeface="Calibri"/>
              <a:cs typeface="Calibri"/>
            </a:endParaRPr>
          </a:p>
          <a:p>
            <a:r>
              <a:rPr lang="en-US" sz="1600">
                <a:solidFill>
                  <a:schemeClr val="bg1"/>
                </a:solidFill>
                <a:latin typeface="Calibri"/>
                <a:cs typeface="Calibri"/>
              </a:rPr>
              <a:t>COMP90054 AI PLANNING FOR AUTONOMY, Group Project 1, Semester 1 2020</a:t>
            </a:r>
            <a:endParaRPr lang="en-AU" sz="1600">
              <a:solidFill>
                <a:schemeClr val="bg1"/>
              </a:solidFill>
              <a:latin typeface="Calibri"/>
              <a:cs typeface="Calibri"/>
            </a:endParaRPr>
          </a:p>
        </p:txBody>
      </p:sp>
      <p:sp>
        <p:nvSpPr>
          <p:cNvPr id="6" name="Text Placeholder 5">
            <a:extLst>
              <a:ext uri="{FF2B5EF4-FFF2-40B4-BE49-F238E27FC236}">
                <a16:creationId xmlns:a16="http://schemas.microsoft.com/office/drawing/2014/main" id="{F13CB51E-D72F-47E2-8C09-8796BEA8ED2C}"/>
              </a:ext>
            </a:extLst>
          </p:cNvPr>
          <p:cNvSpPr>
            <a:spLocks noGrp="1"/>
          </p:cNvSpPr>
          <p:nvPr>
            <p:ph type="body" sz="quarter" idx="16"/>
          </p:nvPr>
        </p:nvSpPr>
        <p:spPr>
          <a:xfrm>
            <a:off x="508855" y="4256174"/>
            <a:ext cx="4104762" cy="1440000"/>
          </a:xfrm>
        </p:spPr>
        <p:txBody>
          <a:bodyPr vert="horz" lIns="91440" tIns="45720" rIns="91440" bIns="45720" rtlCol="0" anchor="t">
            <a:noAutofit/>
          </a:bodyPr>
          <a:lstStyle/>
          <a:p>
            <a:pPr marL="0" indent="0">
              <a:buNone/>
            </a:pPr>
            <a:r>
              <a:rPr lang="en-AU" sz="1200">
                <a:solidFill>
                  <a:schemeClr val="bg1"/>
                </a:solidFill>
                <a:latin typeface="Calibri"/>
                <a:cs typeface="Calibri"/>
              </a:rPr>
              <a:t>Student members:    Albert Tien</a:t>
            </a:r>
          </a:p>
          <a:p>
            <a:pPr marL="0" indent="0">
              <a:buNone/>
            </a:pPr>
            <a:r>
              <a:rPr lang="en-AU" sz="1200">
                <a:solidFill>
                  <a:schemeClr val="bg1"/>
                </a:solidFill>
                <a:latin typeface="Calibri"/>
                <a:cs typeface="Calibri"/>
              </a:rPr>
              <a:t>                                      Jiawei Liao</a:t>
            </a:r>
          </a:p>
          <a:p>
            <a:pPr marL="0" indent="0">
              <a:buNone/>
            </a:pPr>
            <a:r>
              <a:rPr lang="en-AU" sz="1200">
                <a:solidFill>
                  <a:schemeClr val="bg1"/>
                </a:solidFill>
                <a:latin typeface="Calibri"/>
                <a:cs typeface="Calibri"/>
              </a:rPr>
              <a:t>                                      </a:t>
            </a:r>
            <a:r>
              <a:rPr lang="en-AU" sz="1200" noProof="1">
                <a:solidFill>
                  <a:schemeClr val="bg1"/>
                </a:solidFill>
                <a:latin typeface="Calibri"/>
                <a:cs typeface="Calibri"/>
              </a:rPr>
              <a:t>Yachao Ren</a:t>
            </a:r>
          </a:p>
          <a:p>
            <a:pPr marL="0" indent="0">
              <a:buNone/>
            </a:pPr>
            <a:r>
              <a:rPr lang="en-AU" sz="1200" noProof="1">
                <a:solidFill>
                  <a:schemeClr val="bg1"/>
                </a:solidFill>
                <a:latin typeface="Calibri"/>
                <a:cs typeface="Calibri"/>
              </a:rPr>
              <a:t>Team name: 404Error</a:t>
            </a:r>
          </a:p>
          <a:p>
            <a:endParaRPr lang="en-AU" sz="2000">
              <a:solidFill>
                <a:schemeClr val="bg1"/>
              </a:solidFill>
            </a:endParaRPr>
          </a:p>
        </p:txBody>
      </p:sp>
      <p:pic>
        <p:nvPicPr>
          <p:cNvPr id="8" name="Picture 9" descr="A picture containing queen, photo, colorful, covered&#10;&#10;Description generated with very high confidence">
            <a:extLst>
              <a:ext uri="{FF2B5EF4-FFF2-40B4-BE49-F238E27FC236}">
                <a16:creationId xmlns:a16="http://schemas.microsoft.com/office/drawing/2014/main" id="{4F10D051-5E0F-4440-A92E-1257FA97AF3D}"/>
              </a:ext>
            </a:extLst>
          </p:cNvPr>
          <p:cNvPicPr>
            <a:picLocks noChangeAspect="1"/>
          </p:cNvPicPr>
          <p:nvPr/>
        </p:nvPicPr>
        <p:blipFill rotWithShape="1">
          <a:blip r:embed="rId5"/>
          <a:srcRect l="766" r="766"/>
          <a:stretch/>
        </p:blipFill>
        <p:spPr>
          <a:xfrm>
            <a:off x="6096000" y="20995"/>
            <a:ext cx="6101999" cy="3428998"/>
          </a:xfrm>
          <a:prstGeom prst="rect">
            <a:avLst/>
          </a:prstGeom>
          <a:solidFill>
            <a:schemeClr val="bg1">
              <a:lumMod val="85000"/>
            </a:schemeClr>
          </a:solidFill>
        </p:spPr>
      </p:pic>
      <p:pic>
        <p:nvPicPr>
          <p:cNvPr id="10" name="Picture 9" descr="A picture containing queen, photo, colorful, covered&#10;&#10;Description generated with very high confidence">
            <a:extLst>
              <a:ext uri="{FF2B5EF4-FFF2-40B4-BE49-F238E27FC236}">
                <a16:creationId xmlns:a16="http://schemas.microsoft.com/office/drawing/2014/main" id="{0DA4BE60-D4C0-47EB-9CEC-0E50D5DD2F29}"/>
              </a:ext>
            </a:extLst>
          </p:cNvPr>
          <p:cNvPicPr>
            <a:picLocks noChangeAspect="1"/>
          </p:cNvPicPr>
          <p:nvPr/>
        </p:nvPicPr>
        <p:blipFill rotWithShape="1">
          <a:blip r:embed="rId5"/>
          <a:srcRect l="766" r="766"/>
          <a:stretch/>
        </p:blipFill>
        <p:spPr>
          <a:xfrm>
            <a:off x="6083999" y="3429002"/>
            <a:ext cx="6101999" cy="3428998"/>
          </a:xfrm>
          <a:prstGeom prst="rect">
            <a:avLst/>
          </a:prstGeom>
          <a:solidFill>
            <a:schemeClr val="bg1">
              <a:lumMod val="85000"/>
            </a:schemeClr>
          </a:solidFill>
        </p:spPr>
      </p:pic>
      <p:pic>
        <p:nvPicPr>
          <p:cNvPr id="13" name="Audio 12">
            <a:hlinkClick r:id="" action="ppaction://media"/>
            <a:extLst>
              <a:ext uri="{FF2B5EF4-FFF2-40B4-BE49-F238E27FC236}">
                <a16:creationId xmlns:a16="http://schemas.microsoft.com/office/drawing/2014/main" id="{DA71F0A2-4285-466B-802F-5966D40032B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02424196"/>
      </p:ext>
    </p:extLst>
  </p:cSld>
  <p:clrMapOvr>
    <a:masterClrMapping/>
  </p:clrMapOvr>
  <mc:AlternateContent xmlns:mc="http://schemas.openxmlformats.org/markup-compatibility/2006">
    <mc:Choice xmlns:p14="http://schemas.microsoft.com/office/powerpoint/2010/main" Requires="p14">
      <p:transition spd="slow" p14:dur="2000" advTm="8518"/>
    </mc:Choice>
    <mc:Fallback>
      <p:transition spd="slow" advTm="8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46743-68D7-42CA-86A9-1189647CF90D}"/>
              </a:ext>
            </a:extLst>
          </p:cNvPr>
          <p:cNvSpPr>
            <a:spLocks noGrp="1"/>
          </p:cNvSpPr>
          <p:nvPr>
            <p:ph type="title"/>
          </p:nvPr>
        </p:nvSpPr>
        <p:spPr/>
        <p:txBody>
          <a:bodyPr>
            <a:normAutofit/>
          </a:bodyPr>
          <a:lstStyle/>
          <a:p>
            <a:r>
              <a:rPr lang="en-US" sz="2500">
                <a:latin typeface="Georgia" panose="02040502050405020303" pitchFamily="18" charset="0"/>
              </a:rPr>
              <a:t>Agent Design: An overview of Metrics and Methods used</a:t>
            </a:r>
            <a:br>
              <a:rPr lang="en-US" sz="2500">
                <a:latin typeface="Georgia" panose="02040502050405020303" pitchFamily="18" charset="0"/>
              </a:rPr>
            </a:br>
            <a:r>
              <a:rPr lang="en-US" sz="1800">
                <a:latin typeface="Georgia" panose="02040502050405020303" pitchFamily="18" charset="0"/>
              </a:rPr>
              <a:t>Minimax Agent</a:t>
            </a:r>
            <a:endParaRPr lang="en-US" sz="1800"/>
          </a:p>
        </p:txBody>
      </p:sp>
      <p:sp>
        <p:nvSpPr>
          <p:cNvPr id="6" name="Rectangle 5">
            <a:extLst>
              <a:ext uri="{FF2B5EF4-FFF2-40B4-BE49-F238E27FC236}">
                <a16:creationId xmlns:a16="http://schemas.microsoft.com/office/drawing/2014/main" id="{2BC9AA22-505F-445E-8C27-EFCA543043C9}"/>
              </a:ext>
            </a:extLst>
          </p:cNvPr>
          <p:cNvSpPr/>
          <p:nvPr/>
        </p:nvSpPr>
        <p:spPr>
          <a:xfrm>
            <a:off x="1498898" y="2066971"/>
            <a:ext cx="9194203" cy="461665"/>
          </a:xfrm>
          <a:prstGeom prst="rect">
            <a:avLst/>
          </a:prstGeom>
        </p:spPr>
        <p:txBody>
          <a:bodyPr wrap="square" anchor="t">
            <a:spAutoFit/>
          </a:bodyPr>
          <a:lstStyle/>
          <a:p>
            <a:r>
              <a:rPr lang="en-US" altLang="zh-CN" sz="2400" dirty="0">
                <a:latin typeface="+mj-lt"/>
                <a:ea typeface="等线"/>
                <a:cs typeface="Calibri Light"/>
              </a:rPr>
              <a:t>Where:  </a:t>
            </a:r>
          </a:p>
        </p:txBody>
      </p:sp>
      <p:pic>
        <p:nvPicPr>
          <p:cNvPr id="3" name="Picture 3" descr="A picture containing drawing, clock&#10;&#10;Description generated with very high confidence">
            <a:extLst>
              <a:ext uri="{FF2B5EF4-FFF2-40B4-BE49-F238E27FC236}">
                <a16:creationId xmlns:a16="http://schemas.microsoft.com/office/drawing/2014/main" id="{7C6FB083-1A9D-4AFB-9E0B-8725263D683E}"/>
              </a:ext>
            </a:extLst>
          </p:cNvPr>
          <p:cNvPicPr>
            <a:picLocks noChangeAspect="1"/>
          </p:cNvPicPr>
          <p:nvPr/>
        </p:nvPicPr>
        <p:blipFill>
          <a:blip r:embed="rId5"/>
          <a:stretch>
            <a:fillRect/>
          </a:stretch>
        </p:blipFill>
        <p:spPr>
          <a:xfrm>
            <a:off x="4574309" y="1489027"/>
            <a:ext cx="2743200" cy="577944"/>
          </a:xfrm>
          <a:prstGeom prst="rect">
            <a:avLst/>
          </a:prstGeom>
        </p:spPr>
      </p:pic>
      <p:pic>
        <p:nvPicPr>
          <p:cNvPr id="4" name="Picture 4" descr="A close up of a clock&#10;&#10;Description generated with high confidence">
            <a:extLst>
              <a:ext uri="{FF2B5EF4-FFF2-40B4-BE49-F238E27FC236}">
                <a16:creationId xmlns:a16="http://schemas.microsoft.com/office/drawing/2014/main" id="{9612B215-252D-459F-8A7D-3176A0533369}"/>
              </a:ext>
            </a:extLst>
          </p:cNvPr>
          <p:cNvPicPr>
            <a:picLocks noChangeAspect="1"/>
          </p:cNvPicPr>
          <p:nvPr/>
        </p:nvPicPr>
        <p:blipFill>
          <a:blip r:embed="rId6"/>
          <a:stretch>
            <a:fillRect/>
          </a:stretch>
        </p:blipFill>
        <p:spPr>
          <a:xfrm>
            <a:off x="2864957" y="2603661"/>
            <a:ext cx="5641109" cy="587212"/>
          </a:xfrm>
          <a:prstGeom prst="rect">
            <a:avLst/>
          </a:prstGeom>
        </p:spPr>
      </p:pic>
      <p:sp>
        <p:nvSpPr>
          <p:cNvPr id="8" name="Rectangle 7">
            <a:extLst>
              <a:ext uri="{FF2B5EF4-FFF2-40B4-BE49-F238E27FC236}">
                <a16:creationId xmlns:a16="http://schemas.microsoft.com/office/drawing/2014/main" id="{0AEC76EC-37DD-455E-B2AD-A3F31691A531}"/>
              </a:ext>
            </a:extLst>
          </p:cNvPr>
          <p:cNvSpPr/>
          <p:nvPr/>
        </p:nvSpPr>
        <p:spPr>
          <a:xfrm>
            <a:off x="1348807" y="3544738"/>
            <a:ext cx="9194203" cy="1569660"/>
          </a:xfrm>
          <a:prstGeom prst="rect">
            <a:avLst/>
          </a:prstGeom>
        </p:spPr>
        <p:txBody>
          <a:bodyPr wrap="square" anchor="t">
            <a:spAutoFit/>
          </a:bodyPr>
          <a:lstStyle/>
          <a:p>
            <a:r>
              <a:rPr lang="en-US" altLang="zh-CN" sz="2400" dirty="0">
                <a:latin typeface="+mj-lt"/>
                <a:ea typeface="等线"/>
                <a:cs typeface="Calibri Light"/>
              </a:rPr>
              <a:t>R: the round score</a:t>
            </a:r>
          </a:p>
          <a:p>
            <a:r>
              <a:rPr lang="en-US" altLang="zh-CN" sz="2400" dirty="0">
                <a:latin typeface="+mj-lt"/>
                <a:ea typeface="等线"/>
                <a:cs typeface="Calibri Light"/>
              </a:rPr>
              <a:t>E: the end of game bonus</a:t>
            </a:r>
          </a:p>
          <a:p>
            <a:r>
              <a:rPr lang="en-US" altLang="zh-CN" sz="2400" dirty="0">
                <a:latin typeface="+mj-lt"/>
                <a:ea typeface="等线"/>
                <a:cs typeface="Calibri Light"/>
              </a:rPr>
              <a:t>L: the number of non-emptied pattern lines</a:t>
            </a:r>
          </a:p>
          <a:p>
            <a:r>
              <a:rPr lang="en-US" altLang="zh-CN" sz="2400" dirty="0">
                <a:latin typeface="+mj-lt"/>
                <a:ea typeface="等线"/>
                <a:cs typeface="Calibri Light"/>
              </a:rPr>
              <a:t>F: the first player token</a:t>
            </a:r>
          </a:p>
        </p:txBody>
      </p:sp>
      <p:pic>
        <p:nvPicPr>
          <p:cNvPr id="12" name="Audio 11">
            <a:hlinkClick r:id="" action="ppaction://media"/>
            <a:extLst>
              <a:ext uri="{FF2B5EF4-FFF2-40B4-BE49-F238E27FC236}">
                <a16:creationId xmlns:a16="http://schemas.microsoft.com/office/drawing/2014/main" id="{D9099488-4B16-4777-9A6E-69338901AD2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03809155"/>
      </p:ext>
    </p:extLst>
  </p:cSld>
  <p:clrMapOvr>
    <a:masterClrMapping/>
  </p:clrMapOvr>
  <mc:AlternateContent xmlns:mc="http://schemas.openxmlformats.org/markup-compatibility/2006">
    <mc:Choice xmlns:p14="http://schemas.microsoft.com/office/powerpoint/2010/main" Requires="p14">
      <p:transition spd="slow" p14:dur="2000" advTm="17028"/>
    </mc:Choice>
    <mc:Fallback>
      <p:transition spd="slow" advTm="17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9F80-DC0E-481C-9852-FE6EBCDEAD71}"/>
              </a:ext>
            </a:extLst>
          </p:cNvPr>
          <p:cNvSpPr>
            <a:spLocks noGrp="1"/>
          </p:cNvSpPr>
          <p:nvPr>
            <p:ph type="title"/>
          </p:nvPr>
        </p:nvSpPr>
        <p:spPr>
          <a:xfrm>
            <a:off x="586547" y="303395"/>
            <a:ext cx="10296000" cy="731053"/>
          </a:xfrm>
        </p:spPr>
        <p:txBody>
          <a:bodyPr>
            <a:normAutofit fontScale="90000"/>
          </a:bodyPr>
          <a:lstStyle/>
          <a:p>
            <a:r>
              <a:rPr lang="en-US" sz="2800">
                <a:latin typeface="Georgia"/>
              </a:rPr>
              <a:t>Agent Design: Minimax Agent vs Naïve Agent</a:t>
            </a:r>
            <a:r>
              <a:rPr lang="en-US" sz="2800">
                <a:latin typeface="Georgia"/>
                <a:ea typeface="等线 Light"/>
              </a:rPr>
              <a:t> </a:t>
            </a:r>
            <a:r>
              <a:rPr lang="en-US" altLang="zh-CN" sz="2800">
                <a:latin typeface="Georgia"/>
                <a:ea typeface="等线 Light"/>
              </a:rPr>
              <a:t>Demo</a:t>
            </a:r>
            <a:br>
              <a:rPr lang="en-US" sz="2800">
                <a:latin typeface="Georgia" panose="02040502050405020303" pitchFamily="18" charset="0"/>
              </a:rPr>
            </a:br>
            <a:r>
              <a:rPr lang="en-US" sz="2000">
                <a:latin typeface="Georgia"/>
              </a:rPr>
              <a:t>Showcasing metrics and methods used during different scenario</a:t>
            </a:r>
            <a:endParaRPr lang="en-US" sz="2800">
              <a:latin typeface="Georgia"/>
            </a:endParaRPr>
          </a:p>
        </p:txBody>
      </p:sp>
      <p:sp>
        <p:nvSpPr>
          <p:cNvPr id="3" name="Slide Number Placeholder 2">
            <a:extLst>
              <a:ext uri="{FF2B5EF4-FFF2-40B4-BE49-F238E27FC236}">
                <a16:creationId xmlns:a16="http://schemas.microsoft.com/office/drawing/2014/main" id="{5152A7DC-4CCE-42FE-A5A2-9C6D90ED4E50}"/>
              </a:ext>
            </a:extLst>
          </p:cNvPr>
          <p:cNvSpPr>
            <a:spLocks noGrp="1"/>
          </p:cNvSpPr>
          <p:nvPr>
            <p:ph type="sldNum" sz="quarter" idx="12"/>
          </p:nvPr>
        </p:nvSpPr>
        <p:spPr/>
        <p:txBody>
          <a:bodyPr/>
          <a:lstStyle/>
          <a:p>
            <a:fld id="{27909D73-46C3-477F-908B-8E26AD05CFB8}" type="slidenum">
              <a:rPr lang="en-AU" smtClean="0"/>
              <a:t>11</a:t>
            </a:fld>
            <a:endParaRPr lang="en-AU"/>
          </a:p>
        </p:txBody>
      </p:sp>
      <p:sp>
        <p:nvSpPr>
          <p:cNvPr id="22" name="TextBox 21">
            <a:extLst>
              <a:ext uri="{FF2B5EF4-FFF2-40B4-BE49-F238E27FC236}">
                <a16:creationId xmlns:a16="http://schemas.microsoft.com/office/drawing/2014/main" id="{C670DFDD-0261-40F5-BEC6-85844A14A297}"/>
              </a:ext>
            </a:extLst>
          </p:cNvPr>
          <p:cNvSpPr txBox="1"/>
          <p:nvPr/>
        </p:nvSpPr>
        <p:spPr>
          <a:xfrm>
            <a:off x="2121966" y="5922278"/>
            <a:ext cx="7000519" cy="1077218"/>
          </a:xfrm>
          <a:prstGeom prst="rect">
            <a:avLst/>
          </a:prstGeom>
          <a:noFill/>
        </p:spPr>
        <p:txBody>
          <a:bodyPr wrap="square" rtlCol="0" anchor="t">
            <a:spAutoFit/>
          </a:bodyPr>
          <a:lstStyle/>
          <a:p>
            <a:pPr algn="ctr"/>
            <a:r>
              <a:rPr lang="en-US" sz="3200" b="1"/>
              <a:t>Score: minimax 61 : 8 naïve </a:t>
            </a:r>
          </a:p>
          <a:p>
            <a:pPr algn="ctr"/>
            <a:endParaRPr lang="en-US" sz="3200" b="1">
              <a:cs typeface="Calibri"/>
            </a:endParaRPr>
          </a:p>
        </p:txBody>
      </p:sp>
      <p:pic>
        <p:nvPicPr>
          <p:cNvPr id="24" name="Picture 23">
            <a:extLst>
              <a:ext uri="{FF2B5EF4-FFF2-40B4-BE49-F238E27FC236}">
                <a16:creationId xmlns:a16="http://schemas.microsoft.com/office/drawing/2014/main" id="{6882E713-12CD-4903-B147-D338B234AA20}"/>
              </a:ext>
            </a:extLst>
          </p:cNvPr>
          <p:cNvPicPr/>
          <p:nvPr/>
        </p:nvPicPr>
        <p:blipFill rotWithShape="1">
          <a:blip r:embed="rId5"/>
          <a:srcRect r="44388"/>
          <a:stretch/>
        </p:blipFill>
        <p:spPr>
          <a:xfrm>
            <a:off x="231010" y="1500048"/>
            <a:ext cx="4178112" cy="3806680"/>
          </a:xfrm>
          <a:prstGeom prst="rect">
            <a:avLst/>
          </a:prstGeom>
        </p:spPr>
      </p:pic>
      <p:pic>
        <p:nvPicPr>
          <p:cNvPr id="26" name="Picture 25">
            <a:extLst>
              <a:ext uri="{FF2B5EF4-FFF2-40B4-BE49-F238E27FC236}">
                <a16:creationId xmlns:a16="http://schemas.microsoft.com/office/drawing/2014/main" id="{B39484F0-844D-4DDB-AF0F-02EC8DD407E9}"/>
              </a:ext>
            </a:extLst>
          </p:cNvPr>
          <p:cNvPicPr/>
          <p:nvPr/>
        </p:nvPicPr>
        <p:blipFill rotWithShape="1">
          <a:blip r:embed="rId6"/>
          <a:srcRect r="43639"/>
          <a:stretch/>
        </p:blipFill>
        <p:spPr>
          <a:xfrm>
            <a:off x="4556011" y="1437124"/>
            <a:ext cx="3981500" cy="3806679"/>
          </a:xfrm>
          <a:prstGeom prst="rect">
            <a:avLst/>
          </a:prstGeom>
        </p:spPr>
      </p:pic>
      <p:sp>
        <p:nvSpPr>
          <p:cNvPr id="30" name="TextBox 29">
            <a:extLst>
              <a:ext uri="{FF2B5EF4-FFF2-40B4-BE49-F238E27FC236}">
                <a16:creationId xmlns:a16="http://schemas.microsoft.com/office/drawing/2014/main" id="{0A929CCA-E0C7-41A8-9092-E71E9D2E3A42}"/>
              </a:ext>
            </a:extLst>
          </p:cNvPr>
          <p:cNvSpPr txBox="1"/>
          <p:nvPr/>
        </p:nvSpPr>
        <p:spPr>
          <a:xfrm>
            <a:off x="2121966" y="1398282"/>
            <a:ext cx="1888264" cy="307777"/>
          </a:xfrm>
          <a:prstGeom prst="rect">
            <a:avLst/>
          </a:prstGeom>
          <a:solidFill>
            <a:schemeClr val="accent4">
              <a:lumMod val="40000"/>
              <a:lumOff val="60000"/>
            </a:schemeClr>
          </a:solidFill>
          <a:ln>
            <a:noFill/>
          </a:ln>
        </p:spPr>
        <p:txBody>
          <a:bodyPr wrap="square" rtlCol="0">
            <a:spAutoFit/>
          </a:bodyPr>
          <a:lstStyle/>
          <a:p>
            <a:pPr algn="ctr"/>
            <a:r>
              <a:rPr lang="en-US" sz="1400" b="1"/>
              <a:t>Self</a:t>
            </a:r>
          </a:p>
        </p:txBody>
      </p:sp>
      <p:sp>
        <p:nvSpPr>
          <p:cNvPr id="31" name="TextBox 30">
            <a:extLst>
              <a:ext uri="{FF2B5EF4-FFF2-40B4-BE49-F238E27FC236}">
                <a16:creationId xmlns:a16="http://schemas.microsoft.com/office/drawing/2014/main" id="{7E9066BC-35D5-4EDA-BE44-E78113E31961}"/>
              </a:ext>
            </a:extLst>
          </p:cNvPr>
          <p:cNvSpPr txBox="1"/>
          <p:nvPr/>
        </p:nvSpPr>
        <p:spPr>
          <a:xfrm>
            <a:off x="6334801" y="1301867"/>
            <a:ext cx="1888264" cy="307777"/>
          </a:xfrm>
          <a:prstGeom prst="rect">
            <a:avLst/>
          </a:prstGeom>
          <a:solidFill>
            <a:schemeClr val="accent4">
              <a:lumMod val="40000"/>
              <a:lumOff val="60000"/>
            </a:schemeClr>
          </a:solidFill>
          <a:ln>
            <a:noFill/>
          </a:ln>
        </p:spPr>
        <p:txBody>
          <a:bodyPr wrap="square" rtlCol="0">
            <a:spAutoFit/>
          </a:bodyPr>
          <a:lstStyle/>
          <a:p>
            <a:pPr algn="ctr"/>
            <a:r>
              <a:rPr lang="en-US" sz="1400" b="1"/>
              <a:t>Self</a:t>
            </a:r>
          </a:p>
        </p:txBody>
      </p:sp>
      <p:sp>
        <p:nvSpPr>
          <p:cNvPr id="33" name="TextBox 32">
            <a:extLst>
              <a:ext uri="{FF2B5EF4-FFF2-40B4-BE49-F238E27FC236}">
                <a16:creationId xmlns:a16="http://schemas.microsoft.com/office/drawing/2014/main" id="{BB4652E4-AF71-48C0-B03E-849DDEE91477}"/>
              </a:ext>
            </a:extLst>
          </p:cNvPr>
          <p:cNvSpPr txBox="1"/>
          <p:nvPr/>
        </p:nvSpPr>
        <p:spPr>
          <a:xfrm>
            <a:off x="6387813" y="5124937"/>
            <a:ext cx="2067698" cy="307777"/>
          </a:xfrm>
          <a:prstGeom prst="rect">
            <a:avLst/>
          </a:prstGeom>
          <a:solidFill>
            <a:schemeClr val="accent4">
              <a:lumMod val="40000"/>
              <a:lumOff val="60000"/>
            </a:schemeClr>
          </a:solidFill>
          <a:ln>
            <a:noFill/>
          </a:ln>
        </p:spPr>
        <p:txBody>
          <a:bodyPr wrap="square" rtlCol="0">
            <a:spAutoFit/>
          </a:bodyPr>
          <a:lstStyle/>
          <a:p>
            <a:pPr algn="ctr"/>
            <a:r>
              <a:rPr lang="en-US" sz="1400" b="1"/>
              <a:t>Opponent : naïve agent</a:t>
            </a:r>
          </a:p>
        </p:txBody>
      </p:sp>
      <p:sp>
        <p:nvSpPr>
          <p:cNvPr id="34" name="TextBox 33">
            <a:extLst>
              <a:ext uri="{FF2B5EF4-FFF2-40B4-BE49-F238E27FC236}">
                <a16:creationId xmlns:a16="http://schemas.microsoft.com/office/drawing/2014/main" id="{3742182C-8092-4B48-8A81-01FFB52661E5}"/>
              </a:ext>
            </a:extLst>
          </p:cNvPr>
          <p:cNvSpPr txBox="1"/>
          <p:nvPr/>
        </p:nvSpPr>
        <p:spPr>
          <a:xfrm>
            <a:off x="2126781" y="5152837"/>
            <a:ext cx="1888264" cy="307777"/>
          </a:xfrm>
          <a:prstGeom prst="rect">
            <a:avLst/>
          </a:prstGeom>
          <a:solidFill>
            <a:schemeClr val="accent4">
              <a:lumMod val="40000"/>
              <a:lumOff val="60000"/>
            </a:schemeClr>
          </a:solidFill>
          <a:ln>
            <a:noFill/>
          </a:ln>
        </p:spPr>
        <p:txBody>
          <a:bodyPr wrap="square" rtlCol="0">
            <a:spAutoFit/>
          </a:bodyPr>
          <a:lstStyle/>
          <a:p>
            <a:pPr algn="ctr"/>
            <a:r>
              <a:rPr lang="en-US" sz="1400" b="1"/>
              <a:t>Opponent: naïve agent</a:t>
            </a:r>
          </a:p>
        </p:txBody>
      </p:sp>
      <p:sp>
        <p:nvSpPr>
          <p:cNvPr id="4" name="TextBox 3">
            <a:extLst>
              <a:ext uri="{FF2B5EF4-FFF2-40B4-BE49-F238E27FC236}">
                <a16:creationId xmlns:a16="http://schemas.microsoft.com/office/drawing/2014/main" id="{0F79C34D-7B2C-43E5-AC48-C5C93AAD194C}"/>
              </a:ext>
            </a:extLst>
          </p:cNvPr>
          <p:cNvSpPr txBox="1"/>
          <p:nvPr/>
        </p:nvSpPr>
        <p:spPr>
          <a:xfrm>
            <a:off x="8744102" y="1552170"/>
            <a:ext cx="3216888" cy="3970318"/>
          </a:xfrm>
          <a:prstGeom prst="rect">
            <a:avLst/>
          </a:prstGeom>
          <a:noFill/>
        </p:spPr>
        <p:txBody>
          <a:bodyPr wrap="square" rtlCol="0">
            <a:spAutoFit/>
          </a:bodyPr>
          <a:lstStyle/>
          <a:p>
            <a:endParaRPr lang="en-US"/>
          </a:p>
          <a:p>
            <a:r>
              <a:rPr lang="en-US"/>
              <a:t>3 Red = line 2 or 3?</a:t>
            </a:r>
          </a:p>
          <a:p>
            <a:endParaRPr lang="en-US"/>
          </a:p>
          <a:p>
            <a:r>
              <a:rPr lang="en-US"/>
              <a:t>Line 2 better :</a:t>
            </a:r>
          </a:p>
          <a:p>
            <a:endParaRPr lang="en-US"/>
          </a:p>
          <a:p>
            <a:r>
              <a:rPr lang="en-US"/>
              <a:t>Penalty = yes  = bad</a:t>
            </a:r>
          </a:p>
          <a:p>
            <a:r>
              <a:rPr lang="en-US"/>
              <a:t>Connectivity = yes  =good, higher score)</a:t>
            </a:r>
          </a:p>
          <a:p>
            <a:r>
              <a:rPr lang="en-US"/>
              <a:t>Firsthand token = yes = good, safer</a:t>
            </a:r>
          </a:p>
          <a:p>
            <a:r>
              <a:rPr lang="en-US"/>
              <a:t>Lines stay empty = yes = good, lower risk of penalty next turn</a:t>
            </a:r>
          </a:p>
          <a:p>
            <a:endParaRPr lang="en-US"/>
          </a:p>
          <a:p>
            <a:endParaRPr lang="en-US"/>
          </a:p>
        </p:txBody>
      </p:sp>
      <p:sp>
        <p:nvSpPr>
          <p:cNvPr id="35" name="Rectangle 34">
            <a:extLst>
              <a:ext uri="{FF2B5EF4-FFF2-40B4-BE49-F238E27FC236}">
                <a16:creationId xmlns:a16="http://schemas.microsoft.com/office/drawing/2014/main" id="{7D050150-35DE-4E4B-9823-823D07DC0F27}"/>
              </a:ext>
            </a:extLst>
          </p:cNvPr>
          <p:cNvSpPr/>
          <p:nvPr/>
        </p:nvSpPr>
        <p:spPr>
          <a:xfrm rot="5400000">
            <a:off x="3170884" y="1696861"/>
            <a:ext cx="798636" cy="758641"/>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6" name="Rectangle 35">
            <a:extLst>
              <a:ext uri="{FF2B5EF4-FFF2-40B4-BE49-F238E27FC236}">
                <a16:creationId xmlns:a16="http://schemas.microsoft.com/office/drawing/2014/main" id="{863CDD4F-4D97-4B49-83AC-9BF816413BAD}"/>
              </a:ext>
            </a:extLst>
          </p:cNvPr>
          <p:cNvSpPr/>
          <p:nvPr/>
        </p:nvSpPr>
        <p:spPr>
          <a:xfrm rot="5400000">
            <a:off x="7311948" y="1618622"/>
            <a:ext cx="798636" cy="758641"/>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8" name="Rectangle 37">
            <a:extLst>
              <a:ext uri="{FF2B5EF4-FFF2-40B4-BE49-F238E27FC236}">
                <a16:creationId xmlns:a16="http://schemas.microsoft.com/office/drawing/2014/main" id="{B73D29D7-638E-46A7-8743-5DE3FA2F71AA}"/>
              </a:ext>
            </a:extLst>
          </p:cNvPr>
          <p:cNvSpPr/>
          <p:nvPr/>
        </p:nvSpPr>
        <p:spPr>
          <a:xfrm rot="5400000">
            <a:off x="580416" y="4808675"/>
            <a:ext cx="721695" cy="33985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39" name="Rectangle 38">
            <a:extLst>
              <a:ext uri="{FF2B5EF4-FFF2-40B4-BE49-F238E27FC236}">
                <a16:creationId xmlns:a16="http://schemas.microsoft.com/office/drawing/2014/main" id="{058BC5A1-F78A-4876-8C0E-0C89302095DB}"/>
              </a:ext>
            </a:extLst>
          </p:cNvPr>
          <p:cNvSpPr/>
          <p:nvPr/>
        </p:nvSpPr>
        <p:spPr>
          <a:xfrm rot="5400000">
            <a:off x="1460596" y="4808675"/>
            <a:ext cx="721695" cy="339852"/>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0" name="Rectangle 39">
            <a:extLst>
              <a:ext uri="{FF2B5EF4-FFF2-40B4-BE49-F238E27FC236}">
                <a16:creationId xmlns:a16="http://schemas.microsoft.com/office/drawing/2014/main" id="{224AF456-F019-4218-A228-D19FC2750825}"/>
              </a:ext>
            </a:extLst>
          </p:cNvPr>
          <p:cNvSpPr/>
          <p:nvPr/>
        </p:nvSpPr>
        <p:spPr>
          <a:xfrm rot="5400000">
            <a:off x="4876082" y="4808675"/>
            <a:ext cx="721695" cy="33985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1" name="Rectangle 40">
            <a:extLst>
              <a:ext uri="{FF2B5EF4-FFF2-40B4-BE49-F238E27FC236}">
                <a16:creationId xmlns:a16="http://schemas.microsoft.com/office/drawing/2014/main" id="{2BFFDF6A-7CEB-4815-A921-B511D19474C8}"/>
              </a:ext>
            </a:extLst>
          </p:cNvPr>
          <p:cNvSpPr/>
          <p:nvPr/>
        </p:nvSpPr>
        <p:spPr>
          <a:xfrm rot="5400000">
            <a:off x="5664994" y="4783074"/>
            <a:ext cx="721695" cy="339853"/>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2" name="Rectangle 41">
            <a:extLst>
              <a:ext uri="{FF2B5EF4-FFF2-40B4-BE49-F238E27FC236}">
                <a16:creationId xmlns:a16="http://schemas.microsoft.com/office/drawing/2014/main" id="{591E87BD-B275-45A4-8C32-F2284BB5CAD4}"/>
              </a:ext>
            </a:extLst>
          </p:cNvPr>
          <p:cNvSpPr/>
          <p:nvPr/>
        </p:nvSpPr>
        <p:spPr>
          <a:xfrm rot="10800000">
            <a:off x="6741777" y="1858432"/>
            <a:ext cx="627216" cy="307776"/>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3" name="Rectangle 42">
            <a:extLst>
              <a:ext uri="{FF2B5EF4-FFF2-40B4-BE49-F238E27FC236}">
                <a16:creationId xmlns:a16="http://schemas.microsoft.com/office/drawing/2014/main" id="{482DB8A6-69BE-43AF-957B-5275561C1F8F}"/>
              </a:ext>
            </a:extLst>
          </p:cNvPr>
          <p:cNvSpPr/>
          <p:nvPr/>
        </p:nvSpPr>
        <p:spPr>
          <a:xfrm rot="10800000">
            <a:off x="6162656" y="2958901"/>
            <a:ext cx="627216" cy="307776"/>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7" name="Audio 6">
            <a:hlinkClick r:id="" action="ppaction://media"/>
            <a:extLst>
              <a:ext uri="{FF2B5EF4-FFF2-40B4-BE49-F238E27FC236}">
                <a16:creationId xmlns:a16="http://schemas.microsoft.com/office/drawing/2014/main" id="{BE988E16-BC06-4D53-B99A-A4E4F9C1201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76455362"/>
      </p:ext>
    </p:extLst>
  </p:cSld>
  <p:clrMapOvr>
    <a:masterClrMapping/>
  </p:clrMapOvr>
  <mc:AlternateContent xmlns:mc="http://schemas.openxmlformats.org/markup-compatibility/2006">
    <mc:Choice xmlns:p14="http://schemas.microsoft.com/office/powerpoint/2010/main" Requires="p14">
      <p:transition spd="slow" p14:dur="2000" advTm="32016"/>
    </mc:Choice>
    <mc:Fallback>
      <p:transition spd="slow" advTm="320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9F80-DC0E-481C-9852-FE6EBCDEAD71}"/>
              </a:ext>
            </a:extLst>
          </p:cNvPr>
          <p:cNvSpPr>
            <a:spLocks noGrp="1"/>
          </p:cNvSpPr>
          <p:nvPr>
            <p:ph type="title"/>
          </p:nvPr>
        </p:nvSpPr>
        <p:spPr>
          <a:xfrm>
            <a:off x="586547" y="303395"/>
            <a:ext cx="10296000" cy="731053"/>
          </a:xfrm>
        </p:spPr>
        <p:txBody>
          <a:bodyPr>
            <a:normAutofit fontScale="90000"/>
          </a:bodyPr>
          <a:lstStyle/>
          <a:p>
            <a:r>
              <a:rPr lang="en-US" sz="2800">
                <a:latin typeface="Georgia" panose="02040502050405020303" pitchFamily="18" charset="0"/>
              </a:rPr>
              <a:t>Agent Design: </a:t>
            </a:r>
            <a:r>
              <a:rPr lang="en-US" sz="2800">
                <a:latin typeface="Georgia"/>
              </a:rPr>
              <a:t>Minimax Agent vs Naïve Agent</a:t>
            </a:r>
            <a:r>
              <a:rPr lang="en-US" sz="2800">
                <a:latin typeface="Georgia"/>
                <a:ea typeface="等线 Light"/>
              </a:rPr>
              <a:t> </a:t>
            </a:r>
            <a:r>
              <a:rPr lang="en-US" altLang="zh-CN" sz="2800">
                <a:latin typeface="Georgia"/>
                <a:ea typeface="等线 Light"/>
              </a:rPr>
              <a:t>Demo</a:t>
            </a:r>
            <a:br>
              <a:rPr lang="en-US" sz="2800">
                <a:latin typeface="Georgia" panose="02040502050405020303" pitchFamily="18" charset="0"/>
              </a:rPr>
            </a:br>
            <a:r>
              <a:rPr lang="en-US" sz="2000">
                <a:latin typeface="Georgia" panose="02040502050405020303" pitchFamily="18" charset="0"/>
              </a:rPr>
              <a:t>Showcasing different scenario</a:t>
            </a:r>
            <a:endParaRPr lang="en-US" sz="2800">
              <a:latin typeface="Georgia" panose="02040502050405020303" pitchFamily="18" charset="0"/>
            </a:endParaRPr>
          </a:p>
        </p:txBody>
      </p:sp>
      <p:sp>
        <p:nvSpPr>
          <p:cNvPr id="3" name="Slide Number Placeholder 2">
            <a:extLst>
              <a:ext uri="{FF2B5EF4-FFF2-40B4-BE49-F238E27FC236}">
                <a16:creationId xmlns:a16="http://schemas.microsoft.com/office/drawing/2014/main" id="{5152A7DC-4CCE-42FE-A5A2-9C6D90ED4E50}"/>
              </a:ext>
            </a:extLst>
          </p:cNvPr>
          <p:cNvSpPr>
            <a:spLocks noGrp="1"/>
          </p:cNvSpPr>
          <p:nvPr>
            <p:ph type="sldNum" sz="quarter" idx="12"/>
          </p:nvPr>
        </p:nvSpPr>
        <p:spPr/>
        <p:txBody>
          <a:bodyPr/>
          <a:lstStyle/>
          <a:p>
            <a:fld id="{27909D73-46C3-477F-908B-8E26AD05CFB8}" type="slidenum">
              <a:rPr lang="en-AU" smtClean="0"/>
              <a:t>12</a:t>
            </a:fld>
            <a:endParaRPr lang="en-AU"/>
          </a:p>
        </p:txBody>
      </p:sp>
      <p:sp>
        <p:nvSpPr>
          <p:cNvPr id="22" name="TextBox 21">
            <a:extLst>
              <a:ext uri="{FF2B5EF4-FFF2-40B4-BE49-F238E27FC236}">
                <a16:creationId xmlns:a16="http://schemas.microsoft.com/office/drawing/2014/main" id="{C670DFDD-0261-40F5-BEC6-85844A14A297}"/>
              </a:ext>
            </a:extLst>
          </p:cNvPr>
          <p:cNvSpPr txBox="1"/>
          <p:nvPr/>
        </p:nvSpPr>
        <p:spPr>
          <a:xfrm>
            <a:off x="6585857" y="2861571"/>
            <a:ext cx="4231285" cy="584775"/>
          </a:xfrm>
          <a:prstGeom prst="rect">
            <a:avLst/>
          </a:prstGeom>
          <a:noFill/>
        </p:spPr>
        <p:txBody>
          <a:bodyPr wrap="square" rtlCol="0">
            <a:spAutoFit/>
          </a:bodyPr>
          <a:lstStyle/>
          <a:p>
            <a:pPr algn="ctr"/>
            <a:r>
              <a:rPr lang="en-US" sz="3200" b="1"/>
              <a:t>Score: 53 vs 1</a:t>
            </a:r>
          </a:p>
        </p:txBody>
      </p:sp>
      <p:sp>
        <p:nvSpPr>
          <p:cNvPr id="4" name="TextBox 3">
            <a:extLst>
              <a:ext uri="{FF2B5EF4-FFF2-40B4-BE49-F238E27FC236}">
                <a16:creationId xmlns:a16="http://schemas.microsoft.com/office/drawing/2014/main" id="{0F79C34D-7B2C-43E5-AC48-C5C93AAD194C}"/>
              </a:ext>
            </a:extLst>
          </p:cNvPr>
          <p:cNvSpPr txBox="1"/>
          <p:nvPr/>
        </p:nvSpPr>
        <p:spPr>
          <a:xfrm>
            <a:off x="7326355" y="917920"/>
            <a:ext cx="4279098" cy="2308324"/>
          </a:xfrm>
          <a:prstGeom prst="rect">
            <a:avLst/>
          </a:prstGeom>
          <a:noFill/>
        </p:spPr>
        <p:txBody>
          <a:bodyPr wrap="square" rtlCol="0">
            <a:spAutoFit/>
          </a:bodyPr>
          <a:lstStyle/>
          <a:p>
            <a:r>
              <a:rPr lang="en-US" sz="1600" b="1"/>
              <a:t>Naïve agent vs minimax agent:</a:t>
            </a:r>
          </a:p>
          <a:p>
            <a:r>
              <a:rPr lang="en-US" sz="1600"/>
              <a:t>round 1:  2 yellow to line 5</a:t>
            </a:r>
          </a:p>
          <a:p>
            <a:r>
              <a:rPr lang="en-US" sz="1600"/>
              <a:t>round 2:  no attempts to fill line 5</a:t>
            </a:r>
          </a:p>
          <a:p>
            <a:r>
              <a:rPr lang="en-US" sz="1600"/>
              <a:t>round 3:  no attempts to fill line 5</a:t>
            </a:r>
          </a:p>
          <a:p>
            <a:r>
              <a:rPr lang="en-US" sz="1600"/>
              <a:t>round 4:  no attempts to fill line 5</a:t>
            </a:r>
          </a:p>
          <a:p>
            <a:r>
              <a:rPr lang="en-US" sz="1600"/>
              <a:t>round 5:  fail attempt to fill line 5</a:t>
            </a:r>
          </a:p>
          <a:p>
            <a:r>
              <a:rPr lang="en-US" sz="1600"/>
              <a:t>Why: no metric to address fill in none empty line</a:t>
            </a:r>
          </a:p>
          <a:p>
            <a:r>
              <a:rPr lang="en-US" sz="1600"/>
              <a:t>Effect: increase in penalty, round 3</a:t>
            </a:r>
          </a:p>
          <a:p>
            <a:endParaRPr lang="en-US" sz="1600"/>
          </a:p>
        </p:txBody>
      </p:sp>
      <p:pic>
        <p:nvPicPr>
          <p:cNvPr id="20" name="Picture 19">
            <a:extLst>
              <a:ext uri="{FF2B5EF4-FFF2-40B4-BE49-F238E27FC236}">
                <a16:creationId xmlns:a16="http://schemas.microsoft.com/office/drawing/2014/main" id="{717A7928-78E2-4BBB-85F5-5C4CECFF8FD6}"/>
              </a:ext>
            </a:extLst>
          </p:cNvPr>
          <p:cNvPicPr/>
          <p:nvPr/>
        </p:nvPicPr>
        <p:blipFill rotWithShape="1">
          <a:blip r:embed="rId5"/>
          <a:srcRect l="23717" t="52911" r="43622" b="2756"/>
          <a:stretch/>
        </p:blipFill>
        <p:spPr>
          <a:xfrm>
            <a:off x="586547" y="1119428"/>
            <a:ext cx="3216886" cy="2150137"/>
          </a:xfrm>
          <a:prstGeom prst="rect">
            <a:avLst/>
          </a:prstGeom>
        </p:spPr>
      </p:pic>
      <p:pic>
        <p:nvPicPr>
          <p:cNvPr id="21" name="Picture 20">
            <a:extLst>
              <a:ext uri="{FF2B5EF4-FFF2-40B4-BE49-F238E27FC236}">
                <a16:creationId xmlns:a16="http://schemas.microsoft.com/office/drawing/2014/main" id="{0D20098C-314B-4E58-942F-789A03B6D3C6}"/>
              </a:ext>
            </a:extLst>
          </p:cNvPr>
          <p:cNvPicPr/>
          <p:nvPr/>
        </p:nvPicPr>
        <p:blipFill rotWithShape="1">
          <a:blip r:embed="rId6"/>
          <a:srcRect l="24143" t="53406" r="44087" b="2512"/>
          <a:stretch/>
        </p:blipFill>
        <p:spPr>
          <a:xfrm>
            <a:off x="3956452" y="1119430"/>
            <a:ext cx="3216886" cy="2170154"/>
          </a:xfrm>
          <a:prstGeom prst="rect">
            <a:avLst/>
          </a:prstGeom>
        </p:spPr>
      </p:pic>
      <p:pic>
        <p:nvPicPr>
          <p:cNvPr id="23" name="Picture 22">
            <a:extLst>
              <a:ext uri="{FF2B5EF4-FFF2-40B4-BE49-F238E27FC236}">
                <a16:creationId xmlns:a16="http://schemas.microsoft.com/office/drawing/2014/main" id="{73781141-4424-4E6D-8E34-4D6E542D5CC6}"/>
              </a:ext>
            </a:extLst>
          </p:cNvPr>
          <p:cNvPicPr/>
          <p:nvPr/>
        </p:nvPicPr>
        <p:blipFill rotWithShape="1">
          <a:blip r:embed="rId7"/>
          <a:srcRect l="23418" t="54893" r="44243" b="2680"/>
          <a:stretch/>
        </p:blipFill>
        <p:spPr>
          <a:xfrm>
            <a:off x="586547" y="3611680"/>
            <a:ext cx="3216886" cy="2054607"/>
          </a:xfrm>
          <a:prstGeom prst="rect">
            <a:avLst/>
          </a:prstGeom>
        </p:spPr>
      </p:pic>
      <p:pic>
        <p:nvPicPr>
          <p:cNvPr id="25" name="Picture 24">
            <a:extLst>
              <a:ext uri="{FF2B5EF4-FFF2-40B4-BE49-F238E27FC236}">
                <a16:creationId xmlns:a16="http://schemas.microsoft.com/office/drawing/2014/main" id="{3FB8C43B-5568-4DCB-B725-1FAE4750C84C}"/>
              </a:ext>
            </a:extLst>
          </p:cNvPr>
          <p:cNvPicPr/>
          <p:nvPr/>
        </p:nvPicPr>
        <p:blipFill rotWithShape="1">
          <a:blip r:embed="rId8"/>
          <a:srcRect l="23417" t="53118" r="43734" b="4175"/>
          <a:stretch/>
        </p:blipFill>
        <p:spPr>
          <a:xfrm>
            <a:off x="3956451" y="3582955"/>
            <a:ext cx="3216886" cy="2013162"/>
          </a:xfrm>
          <a:prstGeom prst="rect">
            <a:avLst/>
          </a:prstGeom>
        </p:spPr>
      </p:pic>
      <p:sp>
        <p:nvSpPr>
          <p:cNvPr id="28" name="TextBox 27">
            <a:extLst>
              <a:ext uri="{FF2B5EF4-FFF2-40B4-BE49-F238E27FC236}">
                <a16:creationId xmlns:a16="http://schemas.microsoft.com/office/drawing/2014/main" id="{60DF5BAB-AE7F-4CEE-B79F-04D16B4A122B}"/>
              </a:ext>
            </a:extLst>
          </p:cNvPr>
          <p:cNvSpPr txBox="1"/>
          <p:nvPr/>
        </p:nvSpPr>
        <p:spPr>
          <a:xfrm>
            <a:off x="586547" y="3233733"/>
            <a:ext cx="3216886" cy="307777"/>
          </a:xfrm>
          <a:prstGeom prst="rect">
            <a:avLst/>
          </a:prstGeom>
          <a:solidFill>
            <a:schemeClr val="accent4">
              <a:lumMod val="40000"/>
              <a:lumOff val="60000"/>
            </a:schemeClr>
          </a:solidFill>
          <a:ln>
            <a:noFill/>
          </a:ln>
        </p:spPr>
        <p:txBody>
          <a:bodyPr wrap="square" rtlCol="0">
            <a:spAutoFit/>
          </a:bodyPr>
          <a:lstStyle/>
          <a:p>
            <a:pPr algn="ctr"/>
            <a:r>
              <a:rPr lang="en-US" sz="1400" b="1"/>
              <a:t>Naive agent: Round 1, 3</a:t>
            </a:r>
            <a:r>
              <a:rPr lang="en-US" sz="1400" b="1" baseline="30000"/>
              <a:t>rd</a:t>
            </a:r>
            <a:r>
              <a:rPr lang="en-US" sz="1400" b="1"/>
              <a:t> last turn</a:t>
            </a:r>
          </a:p>
        </p:txBody>
      </p:sp>
      <p:sp>
        <p:nvSpPr>
          <p:cNvPr id="29" name="TextBox 28">
            <a:extLst>
              <a:ext uri="{FF2B5EF4-FFF2-40B4-BE49-F238E27FC236}">
                <a16:creationId xmlns:a16="http://schemas.microsoft.com/office/drawing/2014/main" id="{7AAAB0A2-D51B-41C7-B37D-C9FABF6FBDD8}"/>
              </a:ext>
            </a:extLst>
          </p:cNvPr>
          <p:cNvSpPr txBox="1"/>
          <p:nvPr/>
        </p:nvSpPr>
        <p:spPr>
          <a:xfrm>
            <a:off x="3941838" y="3238941"/>
            <a:ext cx="3216886" cy="307777"/>
          </a:xfrm>
          <a:prstGeom prst="rect">
            <a:avLst/>
          </a:prstGeom>
          <a:solidFill>
            <a:schemeClr val="accent4">
              <a:lumMod val="40000"/>
              <a:lumOff val="60000"/>
            </a:schemeClr>
          </a:solidFill>
          <a:ln>
            <a:noFill/>
          </a:ln>
        </p:spPr>
        <p:txBody>
          <a:bodyPr wrap="square" rtlCol="0">
            <a:spAutoFit/>
          </a:bodyPr>
          <a:lstStyle/>
          <a:p>
            <a:pPr algn="ctr"/>
            <a:r>
              <a:rPr lang="en-US" sz="1400" b="1"/>
              <a:t>Naive agent: Round 2, last turn</a:t>
            </a:r>
          </a:p>
        </p:txBody>
      </p:sp>
      <p:sp>
        <p:nvSpPr>
          <p:cNvPr id="32" name="TextBox 31">
            <a:extLst>
              <a:ext uri="{FF2B5EF4-FFF2-40B4-BE49-F238E27FC236}">
                <a16:creationId xmlns:a16="http://schemas.microsoft.com/office/drawing/2014/main" id="{26F7CCF8-1F35-420F-B569-89E85FFCF936}"/>
              </a:ext>
            </a:extLst>
          </p:cNvPr>
          <p:cNvSpPr txBox="1"/>
          <p:nvPr/>
        </p:nvSpPr>
        <p:spPr>
          <a:xfrm>
            <a:off x="586547" y="5621937"/>
            <a:ext cx="3216886" cy="307777"/>
          </a:xfrm>
          <a:prstGeom prst="rect">
            <a:avLst/>
          </a:prstGeom>
          <a:solidFill>
            <a:schemeClr val="accent4">
              <a:lumMod val="40000"/>
              <a:lumOff val="60000"/>
            </a:schemeClr>
          </a:solidFill>
          <a:ln>
            <a:noFill/>
          </a:ln>
        </p:spPr>
        <p:txBody>
          <a:bodyPr wrap="square" rtlCol="0">
            <a:spAutoFit/>
          </a:bodyPr>
          <a:lstStyle/>
          <a:p>
            <a:pPr algn="ctr"/>
            <a:r>
              <a:rPr lang="en-US" sz="1400" b="1"/>
              <a:t>Naive agent: Round 3, last turn</a:t>
            </a:r>
          </a:p>
        </p:txBody>
      </p:sp>
      <p:sp>
        <p:nvSpPr>
          <p:cNvPr id="37" name="TextBox 36">
            <a:extLst>
              <a:ext uri="{FF2B5EF4-FFF2-40B4-BE49-F238E27FC236}">
                <a16:creationId xmlns:a16="http://schemas.microsoft.com/office/drawing/2014/main" id="{702A870D-F0B8-4825-BAA4-2FAC8681B9C4}"/>
              </a:ext>
            </a:extLst>
          </p:cNvPr>
          <p:cNvSpPr txBox="1"/>
          <p:nvPr/>
        </p:nvSpPr>
        <p:spPr>
          <a:xfrm>
            <a:off x="3956451" y="5605880"/>
            <a:ext cx="3216886" cy="307777"/>
          </a:xfrm>
          <a:prstGeom prst="rect">
            <a:avLst/>
          </a:prstGeom>
          <a:solidFill>
            <a:schemeClr val="accent4">
              <a:lumMod val="40000"/>
              <a:lumOff val="60000"/>
            </a:schemeClr>
          </a:solidFill>
          <a:ln>
            <a:noFill/>
          </a:ln>
        </p:spPr>
        <p:txBody>
          <a:bodyPr wrap="square" rtlCol="0">
            <a:spAutoFit/>
          </a:bodyPr>
          <a:lstStyle/>
          <a:p>
            <a:pPr algn="ctr"/>
            <a:r>
              <a:rPr lang="en-US" sz="1400" b="1"/>
              <a:t>Naive agent: Round 4, last turn</a:t>
            </a:r>
          </a:p>
        </p:txBody>
      </p:sp>
      <p:pic>
        <p:nvPicPr>
          <p:cNvPr id="44" name="Picture 43">
            <a:extLst>
              <a:ext uri="{FF2B5EF4-FFF2-40B4-BE49-F238E27FC236}">
                <a16:creationId xmlns:a16="http://schemas.microsoft.com/office/drawing/2014/main" id="{7840138B-5FFA-449D-8001-78A9C1B6DFB5}"/>
              </a:ext>
            </a:extLst>
          </p:cNvPr>
          <p:cNvPicPr/>
          <p:nvPr/>
        </p:nvPicPr>
        <p:blipFill rotWithShape="1">
          <a:blip r:embed="rId9"/>
          <a:srcRect l="23103" t="53543" r="43773" b="2865"/>
          <a:stretch/>
        </p:blipFill>
        <p:spPr>
          <a:xfrm>
            <a:off x="7326355" y="3573624"/>
            <a:ext cx="3216886" cy="2119511"/>
          </a:xfrm>
          <a:prstGeom prst="rect">
            <a:avLst/>
          </a:prstGeom>
        </p:spPr>
      </p:pic>
      <p:sp>
        <p:nvSpPr>
          <p:cNvPr id="45" name="TextBox 44">
            <a:extLst>
              <a:ext uri="{FF2B5EF4-FFF2-40B4-BE49-F238E27FC236}">
                <a16:creationId xmlns:a16="http://schemas.microsoft.com/office/drawing/2014/main" id="{EE92A36C-BD49-4509-B218-4F4C71208DB6}"/>
              </a:ext>
            </a:extLst>
          </p:cNvPr>
          <p:cNvSpPr txBox="1"/>
          <p:nvPr/>
        </p:nvSpPr>
        <p:spPr>
          <a:xfrm>
            <a:off x="7326355" y="5605880"/>
            <a:ext cx="3216886" cy="307777"/>
          </a:xfrm>
          <a:prstGeom prst="rect">
            <a:avLst/>
          </a:prstGeom>
          <a:solidFill>
            <a:schemeClr val="accent4">
              <a:lumMod val="40000"/>
              <a:lumOff val="60000"/>
            </a:schemeClr>
          </a:solidFill>
          <a:ln>
            <a:noFill/>
          </a:ln>
        </p:spPr>
        <p:txBody>
          <a:bodyPr wrap="square" rtlCol="0">
            <a:spAutoFit/>
          </a:bodyPr>
          <a:lstStyle/>
          <a:p>
            <a:pPr algn="ctr"/>
            <a:r>
              <a:rPr lang="en-US" sz="1400" b="1"/>
              <a:t>Naive agent: Round 5, last turn</a:t>
            </a:r>
          </a:p>
        </p:txBody>
      </p:sp>
      <p:sp>
        <p:nvSpPr>
          <p:cNvPr id="46" name="Rectangle 45">
            <a:extLst>
              <a:ext uri="{FF2B5EF4-FFF2-40B4-BE49-F238E27FC236}">
                <a16:creationId xmlns:a16="http://schemas.microsoft.com/office/drawing/2014/main" id="{9F029E1B-5A1C-468E-BEFB-826D133D2DEC}"/>
              </a:ext>
            </a:extLst>
          </p:cNvPr>
          <p:cNvSpPr/>
          <p:nvPr/>
        </p:nvSpPr>
        <p:spPr>
          <a:xfrm rot="10800000">
            <a:off x="1441365" y="2323321"/>
            <a:ext cx="704676" cy="396545"/>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7" name="Rectangle 46">
            <a:extLst>
              <a:ext uri="{FF2B5EF4-FFF2-40B4-BE49-F238E27FC236}">
                <a16:creationId xmlns:a16="http://schemas.microsoft.com/office/drawing/2014/main" id="{5ADC855F-A3F6-4390-99C5-28834699AF21}"/>
              </a:ext>
            </a:extLst>
          </p:cNvPr>
          <p:cNvSpPr/>
          <p:nvPr/>
        </p:nvSpPr>
        <p:spPr>
          <a:xfrm rot="10800000">
            <a:off x="4775504" y="2323322"/>
            <a:ext cx="704676" cy="396545"/>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8" name="Rectangle 47">
            <a:extLst>
              <a:ext uri="{FF2B5EF4-FFF2-40B4-BE49-F238E27FC236}">
                <a16:creationId xmlns:a16="http://schemas.microsoft.com/office/drawing/2014/main" id="{4D17C387-FE9A-4414-AA60-98821B3052A5}"/>
              </a:ext>
            </a:extLst>
          </p:cNvPr>
          <p:cNvSpPr/>
          <p:nvPr/>
        </p:nvSpPr>
        <p:spPr>
          <a:xfrm rot="10800000">
            <a:off x="1490314" y="4730124"/>
            <a:ext cx="704676" cy="396545"/>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49" name="Rectangle 48">
            <a:extLst>
              <a:ext uri="{FF2B5EF4-FFF2-40B4-BE49-F238E27FC236}">
                <a16:creationId xmlns:a16="http://schemas.microsoft.com/office/drawing/2014/main" id="{004048CC-1D3F-4440-B71A-52ADC13A600E}"/>
              </a:ext>
            </a:extLst>
          </p:cNvPr>
          <p:cNvSpPr/>
          <p:nvPr/>
        </p:nvSpPr>
        <p:spPr>
          <a:xfrm rot="10800000">
            <a:off x="4819909" y="4730124"/>
            <a:ext cx="704676" cy="396545"/>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50" name="Rectangle 49">
            <a:extLst>
              <a:ext uri="{FF2B5EF4-FFF2-40B4-BE49-F238E27FC236}">
                <a16:creationId xmlns:a16="http://schemas.microsoft.com/office/drawing/2014/main" id="{E3CF6CC6-6966-4C04-A760-BEED80F83B26}"/>
              </a:ext>
            </a:extLst>
          </p:cNvPr>
          <p:cNvSpPr/>
          <p:nvPr/>
        </p:nvSpPr>
        <p:spPr>
          <a:xfrm rot="10800000">
            <a:off x="7623110" y="4753916"/>
            <a:ext cx="1226284" cy="396545"/>
          </a:xfrm>
          <a:prstGeom prst="rect">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pic>
        <p:nvPicPr>
          <p:cNvPr id="6" name="Audio 5">
            <a:hlinkClick r:id="" action="ppaction://media"/>
            <a:extLst>
              <a:ext uri="{FF2B5EF4-FFF2-40B4-BE49-F238E27FC236}">
                <a16:creationId xmlns:a16="http://schemas.microsoft.com/office/drawing/2014/main" id="{8C53085B-0A6F-4908-9772-871E8CEFA2F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51706154"/>
      </p:ext>
    </p:extLst>
  </p:cSld>
  <p:clrMapOvr>
    <a:masterClrMapping/>
  </p:clrMapOvr>
  <mc:AlternateContent xmlns:mc="http://schemas.openxmlformats.org/markup-compatibility/2006">
    <mc:Choice xmlns:p14="http://schemas.microsoft.com/office/powerpoint/2010/main" Requires="p14">
      <p:transition spd="slow" p14:dur="2000" advTm="24523"/>
    </mc:Choice>
    <mc:Fallback>
      <p:transition spd="slow" advTm="245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5DDE5-5653-4DD0-8ACC-2ADCD1C69379}"/>
              </a:ext>
            </a:extLst>
          </p:cNvPr>
          <p:cNvSpPr>
            <a:spLocks noGrp="1"/>
          </p:cNvSpPr>
          <p:nvPr>
            <p:ph type="title"/>
          </p:nvPr>
        </p:nvSpPr>
        <p:spPr>
          <a:xfrm>
            <a:off x="838200" y="1202251"/>
            <a:ext cx="10311685" cy="509901"/>
          </a:xfrm>
        </p:spPr>
        <p:txBody>
          <a:bodyPr>
            <a:normAutofit/>
          </a:bodyPr>
          <a:lstStyle/>
          <a:p>
            <a:r>
              <a:rPr lang="en-US" sz="2500" b="1">
                <a:latin typeface="Georgia"/>
                <a:cs typeface="Calibri Light"/>
              </a:rPr>
              <a:t>Monte Carlo Tree Search flowchart</a:t>
            </a:r>
            <a:endParaRPr lang="en-US" sz="2500" b="1">
              <a:latin typeface="Georgia"/>
              <a:cs typeface="Calibri"/>
            </a:endParaRPr>
          </a:p>
        </p:txBody>
      </p:sp>
      <p:pic>
        <p:nvPicPr>
          <p:cNvPr id="68" name="Graphic 68">
            <a:extLst>
              <a:ext uri="{FF2B5EF4-FFF2-40B4-BE49-F238E27FC236}">
                <a16:creationId xmlns:a16="http://schemas.microsoft.com/office/drawing/2014/main" id="{3D369C7A-75B3-4061-BAE0-6A95950CCC4B}"/>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2258"/>
          <a:stretch/>
        </p:blipFill>
        <p:spPr>
          <a:xfrm>
            <a:off x="636811" y="2053474"/>
            <a:ext cx="10920523" cy="3917637"/>
          </a:xfrm>
          <a:prstGeom prst="rect">
            <a:avLst/>
          </a:prstGeom>
        </p:spPr>
      </p:pic>
      <p:sp>
        <p:nvSpPr>
          <p:cNvPr id="3" name="TextBox 2">
            <a:extLst>
              <a:ext uri="{FF2B5EF4-FFF2-40B4-BE49-F238E27FC236}">
                <a16:creationId xmlns:a16="http://schemas.microsoft.com/office/drawing/2014/main" id="{9C6DC6A1-E621-4203-A61F-1DA5AD767E07}"/>
              </a:ext>
            </a:extLst>
          </p:cNvPr>
          <p:cNvSpPr txBox="1"/>
          <p:nvPr/>
        </p:nvSpPr>
        <p:spPr>
          <a:xfrm>
            <a:off x="903668" y="409978"/>
            <a:ext cx="1038466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latin typeface="Georgia"/>
              </a:rPr>
              <a:t>Agent Design:​ Monte Carlo Tree Search </a:t>
            </a:r>
            <a:endParaRPr lang="en-US" sz="2400"/>
          </a:p>
        </p:txBody>
      </p:sp>
      <p:pic>
        <p:nvPicPr>
          <p:cNvPr id="6" name="Audio 5">
            <a:hlinkClick r:id="" action="ppaction://media"/>
            <a:extLst>
              <a:ext uri="{FF2B5EF4-FFF2-40B4-BE49-F238E27FC236}">
                <a16:creationId xmlns:a16="http://schemas.microsoft.com/office/drawing/2014/main" id="{7FF36FBC-90E7-493F-89B2-313DFAE1CB4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20346925"/>
      </p:ext>
    </p:extLst>
  </p:cSld>
  <p:clrMapOvr>
    <a:masterClrMapping/>
  </p:clrMapOvr>
  <mc:AlternateContent xmlns:mc="http://schemas.openxmlformats.org/markup-compatibility/2006">
    <mc:Choice xmlns:p14="http://schemas.microsoft.com/office/powerpoint/2010/main" Requires="p14">
      <p:transition spd="slow" p14:dur="2000" advTm="34525"/>
    </mc:Choice>
    <mc:Fallback>
      <p:transition spd="slow" advTm="34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EA956-7B5A-4B82-AE94-1ABB4D765552}"/>
              </a:ext>
            </a:extLst>
          </p:cNvPr>
          <p:cNvSpPr>
            <a:spLocks noGrp="1"/>
          </p:cNvSpPr>
          <p:nvPr>
            <p:ph type="title"/>
          </p:nvPr>
        </p:nvSpPr>
        <p:spPr/>
        <p:txBody>
          <a:bodyPr>
            <a:normAutofit/>
          </a:bodyPr>
          <a:lstStyle/>
          <a:p>
            <a:r>
              <a:rPr lang="en-US" sz="2500">
                <a:latin typeface="Georgia" panose="02040502050405020303" pitchFamily="18" charset="0"/>
                <a:cs typeface="Calibri Light"/>
              </a:rPr>
              <a:t>Selection Policy: UCB1</a:t>
            </a:r>
            <a:endParaRPr lang="en-US" sz="2500">
              <a:latin typeface="Georgia" panose="02040502050405020303" pitchFamily="18" charset="0"/>
            </a:endParaRPr>
          </a:p>
        </p:txBody>
      </p:sp>
      <p:pic>
        <p:nvPicPr>
          <p:cNvPr id="4" name="Picture 4" descr="A picture containing clock&#10;&#10;Description generated with very high confidence">
            <a:extLst>
              <a:ext uri="{FF2B5EF4-FFF2-40B4-BE49-F238E27FC236}">
                <a16:creationId xmlns:a16="http://schemas.microsoft.com/office/drawing/2014/main" id="{1143AAB5-0290-41E4-8454-E4B58359BAD1}"/>
              </a:ext>
            </a:extLst>
          </p:cNvPr>
          <p:cNvPicPr>
            <a:picLocks noGrp="1" noChangeAspect="1"/>
          </p:cNvPicPr>
          <p:nvPr>
            <p:ph idx="1"/>
          </p:nvPr>
        </p:nvPicPr>
        <p:blipFill>
          <a:blip r:embed="rId5"/>
          <a:stretch>
            <a:fillRect/>
          </a:stretch>
        </p:blipFill>
        <p:spPr>
          <a:xfrm>
            <a:off x="3243060" y="1488168"/>
            <a:ext cx="5622192" cy="1267802"/>
          </a:xfrm>
        </p:spPr>
      </p:pic>
      <p:sp>
        <p:nvSpPr>
          <p:cNvPr id="6" name="TextBox 5">
            <a:extLst>
              <a:ext uri="{FF2B5EF4-FFF2-40B4-BE49-F238E27FC236}">
                <a16:creationId xmlns:a16="http://schemas.microsoft.com/office/drawing/2014/main" id="{5D40FA5B-F572-4F31-931B-E2EEF16DCF92}"/>
              </a:ext>
            </a:extLst>
          </p:cNvPr>
          <p:cNvSpPr txBox="1"/>
          <p:nvPr/>
        </p:nvSpPr>
        <p:spPr>
          <a:xfrm>
            <a:off x="1495311" y="3067522"/>
            <a:ext cx="9400811" cy="3600986"/>
          </a:xfrm>
          <a:prstGeom prst="rect">
            <a:avLst/>
          </a:prstGeom>
          <a:noFill/>
        </p:spPr>
        <p:txBody>
          <a:bodyPr wrap="square" rtlCol="0" anchor="t">
            <a:spAutoFit/>
          </a:bodyPr>
          <a:lstStyle/>
          <a:p>
            <a:r>
              <a:rPr lang="en-US" sz="2400">
                <a:latin typeface="+mj-lt"/>
              </a:rPr>
              <a:t>Q = sum of score of all children/number of visits</a:t>
            </a:r>
            <a:endParaRPr lang="en-US" sz="2400">
              <a:latin typeface="+mj-lt"/>
              <a:cs typeface="Calibri"/>
            </a:endParaRPr>
          </a:p>
          <a:p>
            <a:endParaRPr lang="en-US" sz="2400">
              <a:latin typeface="+mj-lt"/>
              <a:cs typeface="Calibri"/>
            </a:endParaRPr>
          </a:p>
          <a:p>
            <a:r>
              <a:rPr lang="en-US" sz="2400">
                <a:latin typeface="+mj-lt"/>
                <a:cs typeface="Calibri"/>
              </a:rPr>
              <a:t>Score = </a:t>
            </a:r>
            <a:r>
              <a:rPr lang="en-US" sz="2400" err="1">
                <a:latin typeface="+mj-lt"/>
                <a:cs typeface="Calibri"/>
              </a:rPr>
              <a:t>S_me</a:t>
            </a:r>
            <a:r>
              <a:rPr lang="en-US" sz="2400">
                <a:latin typeface="+mj-lt"/>
                <a:cs typeface="Calibri"/>
              </a:rPr>
              <a:t> – </a:t>
            </a:r>
            <a:r>
              <a:rPr lang="en-US" sz="2400" err="1">
                <a:latin typeface="+mj-lt"/>
                <a:cs typeface="Calibri"/>
              </a:rPr>
              <a:t>S_op</a:t>
            </a:r>
            <a:r>
              <a:rPr lang="en-US" sz="2400">
                <a:latin typeface="+mj-lt"/>
                <a:cs typeface="Calibri"/>
              </a:rPr>
              <a:t>, </a:t>
            </a:r>
          </a:p>
          <a:p>
            <a:r>
              <a:rPr lang="en-US" sz="2400">
                <a:latin typeface="+mj-lt"/>
                <a:cs typeface="Calibri"/>
              </a:rPr>
              <a:t>where S = Round score + W_E*</a:t>
            </a:r>
            <a:r>
              <a:rPr lang="en-US" sz="2400" err="1">
                <a:latin typeface="+mj-lt"/>
                <a:cs typeface="Calibri"/>
              </a:rPr>
              <a:t>End_game_score_bonus</a:t>
            </a:r>
            <a:r>
              <a:rPr lang="en-US" sz="2400">
                <a:latin typeface="+mj-lt"/>
                <a:cs typeface="Calibri"/>
              </a:rPr>
              <a:t>+ W_L*</a:t>
            </a:r>
            <a:r>
              <a:rPr lang="en-US" sz="2400" err="1">
                <a:latin typeface="+mj-lt"/>
                <a:cs typeface="Calibri"/>
              </a:rPr>
              <a:t>non_emptied</a:t>
            </a:r>
            <a:r>
              <a:rPr lang="en-US" sz="2400">
                <a:latin typeface="+mj-lt"/>
                <a:cs typeface="Calibri"/>
              </a:rPr>
              <a:t> tiles at round end</a:t>
            </a:r>
          </a:p>
          <a:p>
            <a:endParaRPr lang="en-US" sz="2400">
              <a:latin typeface="+mj-lt"/>
              <a:cs typeface="Calibri"/>
            </a:endParaRPr>
          </a:p>
          <a:p>
            <a:r>
              <a:rPr lang="en-US" sz="2400">
                <a:latin typeface="+mj-lt"/>
                <a:cs typeface="Calibri"/>
              </a:rPr>
              <a:t>W_E = 1</a:t>
            </a:r>
          </a:p>
          <a:p>
            <a:r>
              <a:rPr lang="en-US" sz="2400">
                <a:latin typeface="+mj-lt"/>
                <a:cs typeface="Calibri"/>
              </a:rPr>
              <a:t>W_L = -4</a:t>
            </a:r>
          </a:p>
          <a:p>
            <a:endParaRPr lang="en-US">
              <a:cs typeface="Calibri"/>
            </a:endParaRPr>
          </a:p>
          <a:p>
            <a:endParaRPr lang="en-US">
              <a:cs typeface="Calibri"/>
            </a:endParaRPr>
          </a:p>
        </p:txBody>
      </p:sp>
      <p:pic>
        <p:nvPicPr>
          <p:cNvPr id="7" name="Audio 6">
            <a:hlinkClick r:id="" action="ppaction://media"/>
            <a:extLst>
              <a:ext uri="{FF2B5EF4-FFF2-40B4-BE49-F238E27FC236}">
                <a16:creationId xmlns:a16="http://schemas.microsoft.com/office/drawing/2014/main" id="{D1DF4D33-4D8E-4B52-B498-DD1BD9895B7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92626976"/>
      </p:ext>
    </p:extLst>
  </p:cSld>
  <p:clrMapOvr>
    <a:masterClrMapping/>
  </p:clrMapOvr>
  <mc:AlternateContent xmlns:mc="http://schemas.openxmlformats.org/markup-compatibility/2006">
    <mc:Choice xmlns:p14="http://schemas.microsoft.com/office/powerpoint/2010/main" Requires="p14">
      <p:transition spd="slow" p14:dur="2000" advTm="16516"/>
    </mc:Choice>
    <mc:Fallback>
      <p:transition spd="slow" advTm="16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5B2BD-75B6-4276-A322-0B697BF3F1C4}"/>
              </a:ext>
            </a:extLst>
          </p:cNvPr>
          <p:cNvSpPr>
            <a:spLocks noGrp="1"/>
          </p:cNvSpPr>
          <p:nvPr>
            <p:ph type="title"/>
          </p:nvPr>
        </p:nvSpPr>
        <p:spPr/>
        <p:txBody>
          <a:bodyPr/>
          <a:lstStyle/>
          <a:p>
            <a:r>
              <a:rPr lang="en-US">
                <a:latin typeface="Georgia" panose="02040502050405020303" pitchFamily="18" charset="0"/>
                <a:cs typeface="Calibri Light"/>
              </a:rPr>
              <a:t>Roll-out policy for Simulation</a:t>
            </a:r>
            <a:endParaRPr lang="en-US">
              <a:latin typeface="Georgia" panose="02040502050405020303" pitchFamily="18" charset="0"/>
            </a:endParaRPr>
          </a:p>
        </p:txBody>
      </p:sp>
      <p:sp>
        <p:nvSpPr>
          <p:cNvPr id="5" name="TextBox 4">
            <a:extLst>
              <a:ext uri="{FF2B5EF4-FFF2-40B4-BE49-F238E27FC236}">
                <a16:creationId xmlns:a16="http://schemas.microsoft.com/office/drawing/2014/main" id="{533E6294-9A05-408C-B632-DB8119717125}"/>
              </a:ext>
            </a:extLst>
          </p:cNvPr>
          <p:cNvSpPr txBox="1"/>
          <p:nvPr/>
        </p:nvSpPr>
        <p:spPr>
          <a:xfrm>
            <a:off x="840773" y="2246907"/>
            <a:ext cx="9781810" cy="2683015"/>
          </a:xfrm>
          <a:prstGeom prst="rect">
            <a:avLst/>
          </a:prstGeom>
          <a:noFill/>
        </p:spPr>
        <p:txBody>
          <a:bodyPr wrap="square" rtlCol="0" anchor="t">
            <a:spAutoFit/>
          </a:bodyPr>
          <a:lstStyle/>
          <a:p>
            <a:r>
              <a:rPr lang="en-US" sz="2400">
                <a:latin typeface="+mj-lt"/>
                <a:cs typeface="Calibri" panose="020F0502020204030204"/>
              </a:rPr>
              <a:t>Random Policy:  Randomly choose the next move</a:t>
            </a:r>
          </a:p>
          <a:p>
            <a:endParaRPr lang="en-US" sz="2400">
              <a:latin typeface="+mj-lt"/>
              <a:cs typeface="Calibri" panose="020F0502020204030204"/>
            </a:endParaRPr>
          </a:p>
          <a:p>
            <a:endParaRPr lang="en-US" sz="2400">
              <a:latin typeface="+mj-lt"/>
              <a:cs typeface="Calibri" panose="020F0502020204030204"/>
            </a:endParaRPr>
          </a:p>
          <a:p>
            <a:r>
              <a:rPr lang="en-US" sz="2400">
                <a:latin typeface="+mj-lt"/>
                <a:cs typeface="Calibri" panose="020F0502020204030204"/>
              </a:rPr>
              <a:t>Naïve Policy: Choose the move with the highest number of tiles placed in a pattern line, and break ties using lowest number of tiles placed in floor.... and maybe more</a:t>
            </a:r>
          </a:p>
          <a:p>
            <a:endParaRPr lang="en-US">
              <a:cs typeface="Calibri" panose="020F0502020204030204"/>
            </a:endParaRPr>
          </a:p>
        </p:txBody>
      </p:sp>
      <p:pic>
        <p:nvPicPr>
          <p:cNvPr id="6" name="Audio 5">
            <a:hlinkClick r:id="" action="ppaction://media"/>
            <a:extLst>
              <a:ext uri="{FF2B5EF4-FFF2-40B4-BE49-F238E27FC236}">
                <a16:creationId xmlns:a16="http://schemas.microsoft.com/office/drawing/2014/main" id="{A928D0D7-A3B7-440B-9851-4F370FB0079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16796916"/>
      </p:ext>
    </p:extLst>
  </p:cSld>
  <p:clrMapOvr>
    <a:masterClrMapping/>
  </p:clrMapOvr>
  <mc:AlternateContent xmlns:mc="http://schemas.openxmlformats.org/markup-compatibility/2006">
    <mc:Choice xmlns:p14="http://schemas.microsoft.com/office/powerpoint/2010/main" Requires="p14">
      <p:transition spd="slow" p14:dur="2000" advTm="9024"/>
    </mc:Choice>
    <mc:Fallback>
      <p:transition spd="slow" advTm="9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093-E944-4686-9D1C-E591A0857469}"/>
              </a:ext>
            </a:extLst>
          </p:cNvPr>
          <p:cNvSpPr>
            <a:spLocks noGrp="1"/>
          </p:cNvSpPr>
          <p:nvPr>
            <p:ph type="title"/>
          </p:nvPr>
        </p:nvSpPr>
        <p:spPr>
          <a:xfrm>
            <a:off x="838200" y="94738"/>
            <a:ext cx="10515600" cy="1325563"/>
          </a:xfrm>
        </p:spPr>
        <p:txBody>
          <a:bodyPr/>
          <a:lstStyle/>
          <a:p>
            <a:r>
              <a:rPr lang="en-US">
                <a:cs typeface="Calibri Light"/>
              </a:rPr>
              <a:t>Random rollout vs naïve rollout</a:t>
            </a:r>
            <a:endParaRPr lang="en-US"/>
          </a:p>
        </p:txBody>
      </p:sp>
      <p:pic>
        <p:nvPicPr>
          <p:cNvPr id="5" name="Picture 5" descr="A picture containing colorful&#10;&#10;Description generated with very high confidence">
            <a:extLst>
              <a:ext uri="{FF2B5EF4-FFF2-40B4-BE49-F238E27FC236}">
                <a16:creationId xmlns:a16="http://schemas.microsoft.com/office/drawing/2014/main" id="{827A0C6F-7FA1-4A13-A4E0-E002ADEC83B0}"/>
              </a:ext>
            </a:extLst>
          </p:cNvPr>
          <p:cNvPicPr>
            <a:picLocks noChangeAspect="1"/>
          </p:cNvPicPr>
          <p:nvPr/>
        </p:nvPicPr>
        <p:blipFill>
          <a:blip r:embed="rId5"/>
          <a:stretch>
            <a:fillRect/>
          </a:stretch>
        </p:blipFill>
        <p:spPr>
          <a:xfrm>
            <a:off x="276392" y="2813003"/>
            <a:ext cx="4208705" cy="3754926"/>
          </a:xfrm>
          <a:prstGeom prst="rect">
            <a:avLst/>
          </a:prstGeom>
        </p:spPr>
      </p:pic>
      <p:pic>
        <p:nvPicPr>
          <p:cNvPr id="8" name="Picture 8" descr="A picture containing food&#10;&#10;Description generated with very high confidence">
            <a:extLst>
              <a:ext uri="{FF2B5EF4-FFF2-40B4-BE49-F238E27FC236}">
                <a16:creationId xmlns:a16="http://schemas.microsoft.com/office/drawing/2014/main" id="{0505B9CD-CB55-4E88-AFA3-8A4C366F669C}"/>
              </a:ext>
            </a:extLst>
          </p:cNvPr>
          <p:cNvPicPr>
            <a:picLocks noChangeAspect="1"/>
          </p:cNvPicPr>
          <p:nvPr/>
        </p:nvPicPr>
        <p:blipFill>
          <a:blip r:embed="rId6"/>
          <a:stretch>
            <a:fillRect/>
          </a:stretch>
        </p:blipFill>
        <p:spPr>
          <a:xfrm>
            <a:off x="7774579" y="2773114"/>
            <a:ext cx="4218506" cy="3749763"/>
          </a:xfrm>
          <a:prstGeom prst="rect">
            <a:avLst/>
          </a:prstGeom>
        </p:spPr>
      </p:pic>
      <p:sp>
        <p:nvSpPr>
          <p:cNvPr id="10" name="TextBox 9">
            <a:extLst>
              <a:ext uri="{FF2B5EF4-FFF2-40B4-BE49-F238E27FC236}">
                <a16:creationId xmlns:a16="http://schemas.microsoft.com/office/drawing/2014/main" id="{EDEFC7B4-64E3-43B0-98F1-99B238CACFB5}"/>
              </a:ext>
            </a:extLst>
          </p:cNvPr>
          <p:cNvSpPr txBox="1"/>
          <p:nvPr/>
        </p:nvSpPr>
        <p:spPr>
          <a:xfrm>
            <a:off x="1027065" y="975762"/>
            <a:ext cx="6832133" cy="738664"/>
          </a:xfrm>
          <a:prstGeom prst="rect">
            <a:avLst/>
          </a:prstGeom>
          <a:noFill/>
        </p:spPr>
        <p:txBody>
          <a:bodyPr wrap="square" rtlCol="0" anchor="t">
            <a:spAutoFit/>
          </a:bodyPr>
          <a:lstStyle/>
          <a:p>
            <a:r>
              <a:rPr lang="en-US" sz="2400">
                <a:cs typeface="Calibri" panose="020F0502020204030204"/>
              </a:rPr>
              <a:t>Random rollout produces very low-quality value for Q</a:t>
            </a:r>
            <a:endParaRPr lang="en-US"/>
          </a:p>
          <a:p>
            <a:endParaRPr lang="en-US">
              <a:cs typeface="Calibri" panose="020F0502020204030204"/>
            </a:endParaRPr>
          </a:p>
        </p:txBody>
      </p:sp>
      <p:pic>
        <p:nvPicPr>
          <p:cNvPr id="3" name="Picture 3">
            <a:extLst>
              <a:ext uri="{FF2B5EF4-FFF2-40B4-BE49-F238E27FC236}">
                <a16:creationId xmlns:a16="http://schemas.microsoft.com/office/drawing/2014/main" id="{D19BDC53-1388-4B43-91DE-9A48F964AABF}"/>
              </a:ext>
            </a:extLst>
          </p:cNvPr>
          <p:cNvPicPr>
            <a:picLocks noChangeAspect="1"/>
          </p:cNvPicPr>
          <p:nvPr/>
        </p:nvPicPr>
        <p:blipFill>
          <a:blip r:embed="rId7"/>
          <a:stretch>
            <a:fillRect/>
          </a:stretch>
        </p:blipFill>
        <p:spPr>
          <a:xfrm>
            <a:off x="7320304" y="1427128"/>
            <a:ext cx="4611329" cy="552039"/>
          </a:xfrm>
          <a:prstGeom prst="rect">
            <a:avLst/>
          </a:prstGeom>
        </p:spPr>
      </p:pic>
      <p:pic>
        <p:nvPicPr>
          <p:cNvPr id="4" name="Picture 5" descr="A screenshot of a cell phone&#10;&#10;Description generated with very high confidence">
            <a:extLst>
              <a:ext uri="{FF2B5EF4-FFF2-40B4-BE49-F238E27FC236}">
                <a16:creationId xmlns:a16="http://schemas.microsoft.com/office/drawing/2014/main" id="{15CE886B-B73D-4A16-93A5-38D08BA1BB46}"/>
              </a:ext>
            </a:extLst>
          </p:cNvPr>
          <p:cNvPicPr>
            <a:picLocks noChangeAspect="1"/>
          </p:cNvPicPr>
          <p:nvPr/>
        </p:nvPicPr>
        <p:blipFill>
          <a:blip r:embed="rId8"/>
          <a:stretch>
            <a:fillRect/>
          </a:stretch>
        </p:blipFill>
        <p:spPr>
          <a:xfrm>
            <a:off x="7205957" y="1979000"/>
            <a:ext cx="4709651" cy="545599"/>
          </a:xfrm>
          <a:prstGeom prst="rect">
            <a:avLst/>
          </a:prstGeom>
        </p:spPr>
      </p:pic>
      <p:sp>
        <p:nvSpPr>
          <p:cNvPr id="9" name="TextBox 8">
            <a:extLst>
              <a:ext uri="{FF2B5EF4-FFF2-40B4-BE49-F238E27FC236}">
                <a16:creationId xmlns:a16="http://schemas.microsoft.com/office/drawing/2014/main" id="{A3A42665-58B7-46D1-9EBE-2D1B49EC5C7C}"/>
              </a:ext>
            </a:extLst>
          </p:cNvPr>
          <p:cNvSpPr txBox="1"/>
          <p:nvPr/>
        </p:nvSpPr>
        <p:spPr>
          <a:xfrm>
            <a:off x="3957387" y="1505265"/>
            <a:ext cx="3599779" cy="738664"/>
          </a:xfrm>
          <a:prstGeom prst="rect">
            <a:avLst/>
          </a:prstGeom>
          <a:noFill/>
        </p:spPr>
        <p:txBody>
          <a:bodyPr wrap="square" rtlCol="0" anchor="t">
            <a:spAutoFit/>
          </a:bodyPr>
          <a:lstStyle/>
          <a:p>
            <a:r>
              <a:rPr lang="en-US" sz="2400" dirty="0">
                <a:cs typeface="Calibri" panose="020F0502020204030204"/>
              </a:rPr>
              <a:t>Random rollout vs </a:t>
            </a:r>
            <a:r>
              <a:rPr lang="en-US" sz="2400">
                <a:cs typeface="Calibri" panose="020F0502020204030204"/>
              </a:rPr>
              <a:t>naïve = </a:t>
            </a:r>
            <a:endParaRPr lang="en-US" dirty="0"/>
          </a:p>
          <a:p>
            <a:endParaRPr lang="en-US">
              <a:cs typeface="Calibri" panose="020F0502020204030204"/>
            </a:endParaRPr>
          </a:p>
        </p:txBody>
      </p:sp>
      <p:sp>
        <p:nvSpPr>
          <p:cNvPr id="13" name="TextBox 12">
            <a:extLst>
              <a:ext uri="{FF2B5EF4-FFF2-40B4-BE49-F238E27FC236}">
                <a16:creationId xmlns:a16="http://schemas.microsoft.com/office/drawing/2014/main" id="{C3EDA2C0-15C9-4D09-A36B-26809C1F78D4}"/>
              </a:ext>
            </a:extLst>
          </p:cNvPr>
          <p:cNvSpPr txBox="1"/>
          <p:nvPr/>
        </p:nvSpPr>
        <p:spPr>
          <a:xfrm>
            <a:off x="3564097" y="1968753"/>
            <a:ext cx="3993069" cy="738664"/>
          </a:xfrm>
          <a:prstGeom prst="rect">
            <a:avLst/>
          </a:prstGeom>
          <a:noFill/>
        </p:spPr>
        <p:txBody>
          <a:bodyPr wrap="square" rtlCol="0" anchor="t">
            <a:spAutoFit/>
          </a:bodyPr>
          <a:lstStyle/>
          <a:p>
            <a:r>
              <a:rPr lang="en-US" sz="2400" dirty="0">
                <a:cs typeface="Calibri" panose="020F0502020204030204"/>
              </a:rPr>
              <a:t>Naïve rollout MCTS vs </a:t>
            </a:r>
            <a:r>
              <a:rPr lang="en-US" sz="2400">
                <a:cs typeface="Calibri" panose="020F0502020204030204"/>
              </a:rPr>
              <a:t>naïve =</a:t>
            </a:r>
            <a:endParaRPr lang="en-US" dirty="0"/>
          </a:p>
          <a:p>
            <a:endParaRPr lang="en-US">
              <a:cs typeface="Calibri" panose="020F0502020204030204"/>
            </a:endParaRPr>
          </a:p>
        </p:txBody>
      </p:sp>
      <p:sp>
        <p:nvSpPr>
          <p:cNvPr id="14" name="TextBox 13">
            <a:extLst>
              <a:ext uri="{FF2B5EF4-FFF2-40B4-BE49-F238E27FC236}">
                <a16:creationId xmlns:a16="http://schemas.microsoft.com/office/drawing/2014/main" id="{6523F8D2-5491-46C6-A361-0ED2DCB8AB16}"/>
              </a:ext>
            </a:extLst>
          </p:cNvPr>
          <p:cNvSpPr txBox="1"/>
          <p:nvPr/>
        </p:nvSpPr>
        <p:spPr>
          <a:xfrm>
            <a:off x="4577031" y="4327547"/>
            <a:ext cx="3403133" cy="1477328"/>
          </a:xfrm>
          <a:prstGeom prst="rect">
            <a:avLst/>
          </a:prstGeom>
          <a:noFill/>
        </p:spPr>
        <p:txBody>
          <a:bodyPr wrap="square" rtlCol="0" anchor="t">
            <a:spAutoFit/>
          </a:bodyPr>
          <a:lstStyle/>
          <a:p>
            <a:pPr algn="ctr"/>
            <a:r>
              <a:rPr lang="en-US" sz="2400">
                <a:cs typeface="Calibri" panose="020F0502020204030204"/>
              </a:rPr>
              <a:t>Rollout agent: </a:t>
            </a:r>
          </a:p>
          <a:p>
            <a:pPr algn="ctr"/>
            <a:r>
              <a:rPr lang="en-US" sz="2400" dirty="0">
                <a:cs typeface="Calibri" panose="020F0502020204030204"/>
              </a:rPr>
              <a:t>Random vs Naïve</a:t>
            </a:r>
            <a:endParaRPr lang="en-US" sz="2400">
              <a:cs typeface="Calibri" panose="020F0502020204030204"/>
            </a:endParaRPr>
          </a:p>
          <a:p>
            <a:pPr algn="ctr"/>
            <a:r>
              <a:rPr lang="en-US" sz="2400" dirty="0">
                <a:cs typeface="Calibri" panose="020F0502020204030204"/>
              </a:rPr>
              <a:t>1: 39</a:t>
            </a:r>
            <a:endParaRPr lang="en-US" sz="2400">
              <a:cs typeface="Calibri" panose="020F0502020204030204"/>
            </a:endParaRPr>
          </a:p>
          <a:p>
            <a:pPr algn="ctr"/>
            <a:endParaRPr lang="en-US">
              <a:cs typeface="Calibri" panose="020F0502020204030204"/>
            </a:endParaRPr>
          </a:p>
        </p:txBody>
      </p:sp>
      <p:sp>
        <p:nvSpPr>
          <p:cNvPr id="15" name="TextBox 14">
            <a:extLst>
              <a:ext uri="{FF2B5EF4-FFF2-40B4-BE49-F238E27FC236}">
                <a16:creationId xmlns:a16="http://schemas.microsoft.com/office/drawing/2014/main" id="{F482E782-3689-463D-BB6F-5654F01C2329}"/>
              </a:ext>
            </a:extLst>
          </p:cNvPr>
          <p:cNvSpPr txBox="1"/>
          <p:nvPr/>
        </p:nvSpPr>
        <p:spPr>
          <a:xfrm>
            <a:off x="1956309" y="2773114"/>
            <a:ext cx="2461114" cy="311311"/>
          </a:xfrm>
          <a:prstGeom prst="rect">
            <a:avLst/>
          </a:prstGeom>
          <a:solidFill>
            <a:schemeClr val="accent4">
              <a:lumMod val="40000"/>
              <a:lumOff val="60000"/>
            </a:schemeClr>
          </a:solidFill>
          <a:ln>
            <a:noFill/>
          </a:ln>
        </p:spPr>
        <p:txBody>
          <a:bodyPr wrap="square" rtlCol="0">
            <a:spAutoFit/>
          </a:bodyPr>
          <a:lstStyle/>
          <a:p>
            <a:pPr algn="ctr"/>
            <a:r>
              <a:rPr lang="en-US" sz="1400" b="1"/>
              <a:t>Roll out: naïve</a:t>
            </a:r>
          </a:p>
        </p:txBody>
      </p:sp>
      <p:sp>
        <p:nvSpPr>
          <p:cNvPr id="16" name="TextBox 15">
            <a:extLst>
              <a:ext uri="{FF2B5EF4-FFF2-40B4-BE49-F238E27FC236}">
                <a16:creationId xmlns:a16="http://schemas.microsoft.com/office/drawing/2014/main" id="{0D6B5A98-6B23-463C-8879-DA107C415B49}"/>
              </a:ext>
            </a:extLst>
          </p:cNvPr>
          <p:cNvSpPr txBox="1"/>
          <p:nvPr/>
        </p:nvSpPr>
        <p:spPr>
          <a:xfrm>
            <a:off x="2002277" y="6431819"/>
            <a:ext cx="2415146" cy="307777"/>
          </a:xfrm>
          <a:prstGeom prst="rect">
            <a:avLst/>
          </a:prstGeom>
          <a:solidFill>
            <a:schemeClr val="accent4">
              <a:lumMod val="40000"/>
              <a:lumOff val="60000"/>
            </a:schemeClr>
          </a:solidFill>
          <a:ln>
            <a:noFill/>
          </a:ln>
        </p:spPr>
        <p:txBody>
          <a:bodyPr wrap="square" rtlCol="0">
            <a:spAutoFit/>
          </a:bodyPr>
          <a:lstStyle/>
          <a:p>
            <a:pPr algn="ctr"/>
            <a:r>
              <a:rPr lang="en-US" sz="1400" b="1"/>
              <a:t>Roll out: random move</a:t>
            </a:r>
          </a:p>
        </p:txBody>
      </p:sp>
      <p:sp>
        <p:nvSpPr>
          <p:cNvPr id="17" name="TextBox 16">
            <a:extLst>
              <a:ext uri="{FF2B5EF4-FFF2-40B4-BE49-F238E27FC236}">
                <a16:creationId xmlns:a16="http://schemas.microsoft.com/office/drawing/2014/main" id="{7D9BFFA4-10CC-442D-ACF5-CA42B2F31E25}"/>
              </a:ext>
            </a:extLst>
          </p:cNvPr>
          <p:cNvSpPr txBox="1"/>
          <p:nvPr/>
        </p:nvSpPr>
        <p:spPr>
          <a:xfrm>
            <a:off x="9454494" y="2697002"/>
            <a:ext cx="2461114" cy="311311"/>
          </a:xfrm>
          <a:prstGeom prst="rect">
            <a:avLst/>
          </a:prstGeom>
          <a:solidFill>
            <a:schemeClr val="accent4">
              <a:lumMod val="40000"/>
              <a:lumOff val="60000"/>
            </a:schemeClr>
          </a:solidFill>
          <a:ln>
            <a:noFill/>
          </a:ln>
        </p:spPr>
        <p:txBody>
          <a:bodyPr wrap="square" rtlCol="0">
            <a:spAutoFit/>
          </a:bodyPr>
          <a:lstStyle/>
          <a:p>
            <a:pPr algn="ctr"/>
            <a:r>
              <a:rPr lang="en-US" sz="1400" b="1"/>
              <a:t>Roll out: naïve</a:t>
            </a:r>
          </a:p>
        </p:txBody>
      </p:sp>
      <p:sp>
        <p:nvSpPr>
          <p:cNvPr id="18" name="TextBox 17">
            <a:extLst>
              <a:ext uri="{FF2B5EF4-FFF2-40B4-BE49-F238E27FC236}">
                <a16:creationId xmlns:a16="http://schemas.microsoft.com/office/drawing/2014/main" id="{21CF7E99-7CA2-42B8-A666-50889FD243DE}"/>
              </a:ext>
            </a:extLst>
          </p:cNvPr>
          <p:cNvSpPr txBox="1"/>
          <p:nvPr/>
        </p:nvSpPr>
        <p:spPr>
          <a:xfrm>
            <a:off x="9500462" y="6414040"/>
            <a:ext cx="2415146" cy="307777"/>
          </a:xfrm>
          <a:prstGeom prst="rect">
            <a:avLst/>
          </a:prstGeom>
          <a:solidFill>
            <a:schemeClr val="accent4">
              <a:lumMod val="40000"/>
              <a:lumOff val="60000"/>
            </a:schemeClr>
          </a:solidFill>
          <a:ln>
            <a:noFill/>
          </a:ln>
        </p:spPr>
        <p:txBody>
          <a:bodyPr wrap="square" rtlCol="0">
            <a:spAutoFit/>
          </a:bodyPr>
          <a:lstStyle/>
          <a:p>
            <a:pPr algn="ctr"/>
            <a:r>
              <a:rPr lang="en-US" sz="1400" b="1"/>
              <a:t>Roll out: random move</a:t>
            </a:r>
          </a:p>
        </p:txBody>
      </p:sp>
      <p:pic>
        <p:nvPicPr>
          <p:cNvPr id="7" name="Audio 6">
            <a:hlinkClick r:id="" action="ppaction://media"/>
            <a:extLst>
              <a:ext uri="{FF2B5EF4-FFF2-40B4-BE49-F238E27FC236}">
                <a16:creationId xmlns:a16="http://schemas.microsoft.com/office/drawing/2014/main" id="{7A348F25-0953-44B9-8F91-38CBB895E59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42455685"/>
      </p:ext>
    </p:extLst>
  </p:cSld>
  <p:clrMapOvr>
    <a:masterClrMapping/>
  </p:clrMapOvr>
  <mc:AlternateContent xmlns:mc="http://schemas.openxmlformats.org/markup-compatibility/2006">
    <mc:Choice xmlns:p14="http://schemas.microsoft.com/office/powerpoint/2010/main" Requires="p14">
      <p:transition spd="slow" p14:dur="2000" advTm="27519"/>
    </mc:Choice>
    <mc:Fallback>
      <p:transition spd="slow" advTm="27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F8CF1-C969-4B68-9490-B41B6066A389}"/>
              </a:ext>
            </a:extLst>
          </p:cNvPr>
          <p:cNvSpPr>
            <a:spLocks noGrp="1"/>
          </p:cNvSpPr>
          <p:nvPr>
            <p:ph type="title"/>
          </p:nvPr>
        </p:nvSpPr>
        <p:spPr>
          <a:xfrm>
            <a:off x="838199" y="989957"/>
            <a:ext cx="9882250" cy="751589"/>
          </a:xfrm>
        </p:spPr>
        <p:txBody>
          <a:bodyPr/>
          <a:lstStyle/>
          <a:p>
            <a:r>
              <a:rPr lang="en-US" altLang="zh-CN" sz="2500" dirty="0">
                <a:latin typeface="Georgia"/>
                <a:ea typeface="等线 Light"/>
              </a:rPr>
              <a:t>MCTS vs Minimax: Why our minimax is stronger</a:t>
            </a:r>
            <a:endParaRPr lang="en-US" altLang="zh-CN" dirty="0"/>
          </a:p>
        </p:txBody>
      </p:sp>
      <p:sp>
        <p:nvSpPr>
          <p:cNvPr id="3" name="Content Placeholder 2">
            <a:extLst>
              <a:ext uri="{FF2B5EF4-FFF2-40B4-BE49-F238E27FC236}">
                <a16:creationId xmlns:a16="http://schemas.microsoft.com/office/drawing/2014/main" id="{1943C269-DFDB-48AD-9004-63CA86B46483}"/>
              </a:ext>
            </a:extLst>
          </p:cNvPr>
          <p:cNvSpPr>
            <a:spLocks noGrp="1"/>
          </p:cNvSpPr>
          <p:nvPr>
            <p:ph idx="1"/>
          </p:nvPr>
        </p:nvSpPr>
        <p:spPr>
          <a:xfrm>
            <a:off x="3048989" y="4454615"/>
            <a:ext cx="6524898" cy="751589"/>
          </a:xfrm>
        </p:spPr>
        <p:txBody>
          <a:bodyPr vert="horz" lIns="91440" tIns="45720" rIns="91440" bIns="45720" rtlCol="0" anchor="t">
            <a:noAutofit/>
          </a:bodyPr>
          <a:lstStyle/>
          <a:p>
            <a:pPr marL="0" indent="0">
              <a:buNone/>
            </a:pPr>
            <a:r>
              <a:rPr lang="en-US" sz="3200">
                <a:latin typeface="+mj-lt"/>
              </a:rPr>
              <a:t>Quality of roll-out matters! </a:t>
            </a:r>
            <a:endParaRPr lang="en-US" altLang="zh-CN" sz="3200">
              <a:latin typeface="+mj-lt"/>
              <a:ea typeface="等线"/>
              <a:cs typeface="Calibri Light"/>
            </a:endParaRPr>
          </a:p>
        </p:txBody>
      </p:sp>
      <p:pic>
        <p:nvPicPr>
          <p:cNvPr id="4" name="Picture 4" descr="A screenshot of a cell phone&#10;&#10;Description generated with very high confidence">
            <a:extLst>
              <a:ext uri="{FF2B5EF4-FFF2-40B4-BE49-F238E27FC236}">
                <a16:creationId xmlns:a16="http://schemas.microsoft.com/office/drawing/2014/main" id="{4BBCBC01-07E1-4531-98B8-C1B4F460069F}"/>
              </a:ext>
            </a:extLst>
          </p:cNvPr>
          <p:cNvPicPr>
            <a:picLocks noChangeAspect="1"/>
          </p:cNvPicPr>
          <p:nvPr/>
        </p:nvPicPr>
        <p:blipFill rotWithShape="1">
          <a:blip r:embed="rId5"/>
          <a:srcRect l="1563" t="3724"/>
          <a:stretch/>
        </p:blipFill>
        <p:spPr>
          <a:xfrm>
            <a:off x="1221971" y="2111639"/>
            <a:ext cx="9906394" cy="1780921"/>
          </a:xfrm>
          <a:prstGeom prst="rect">
            <a:avLst/>
          </a:prstGeom>
        </p:spPr>
      </p:pic>
      <p:pic>
        <p:nvPicPr>
          <p:cNvPr id="5" name="Audio 4">
            <a:hlinkClick r:id="" action="ppaction://media"/>
            <a:extLst>
              <a:ext uri="{FF2B5EF4-FFF2-40B4-BE49-F238E27FC236}">
                <a16:creationId xmlns:a16="http://schemas.microsoft.com/office/drawing/2014/main" id="{7A851468-1A65-4A1F-B49F-E23BCCA06EC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39064843"/>
      </p:ext>
    </p:extLst>
  </p:cSld>
  <p:clrMapOvr>
    <a:masterClrMapping/>
  </p:clrMapOvr>
  <mc:AlternateContent xmlns:mc="http://schemas.openxmlformats.org/markup-compatibility/2006">
    <mc:Choice xmlns:p14="http://schemas.microsoft.com/office/powerpoint/2010/main" Requires="p14">
      <p:transition spd="slow" p14:dur="2000" advTm="21512"/>
    </mc:Choice>
    <mc:Fallback>
      <p:transition spd="slow" advTm="215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A4626B-693D-40AF-80EE-C76E043F64A2}"/>
              </a:ext>
            </a:extLst>
          </p:cNvPr>
          <p:cNvSpPr>
            <a:spLocks noGrp="1"/>
          </p:cNvSpPr>
          <p:nvPr>
            <p:ph type="title"/>
          </p:nvPr>
        </p:nvSpPr>
        <p:spPr>
          <a:xfrm>
            <a:off x="838200" y="365125"/>
            <a:ext cx="10515600" cy="892175"/>
          </a:xfrm>
        </p:spPr>
        <p:txBody>
          <a:bodyPr>
            <a:normAutofit/>
          </a:bodyPr>
          <a:lstStyle/>
          <a:p>
            <a:r>
              <a:rPr lang="en-US" sz="2500">
                <a:latin typeface="Georgia" panose="02040502050405020303" pitchFamily="18" charset="0"/>
              </a:rPr>
              <a:t>Strength and Weakness:</a:t>
            </a:r>
            <a:br>
              <a:rPr lang="en-US" sz="2500">
                <a:latin typeface="Georgia" panose="02040502050405020303" pitchFamily="18" charset="0"/>
              </a:rPr>
            </a:br>
            <a:r>
              <a:rPr lang="en-US" sz="1800">
                <a:latin typeface="Georgia" panose="02040502050405020303" pitchFamily="18" charset="0"/>
              </a:rPr>
              <a:t>Insights on the “good” and the “bad “of development and utilization of the four technique</a:t>
            </a:r>
            <a:endParaRPr lang="en-US" sz="1800"/>
          </a:p>
        </p:txBody>
      </p:sp>
      <p:graphicFrame>
        <p:nvGraphicFramePr>
          <p:cNvPr id="4" name="Table 4">
            <a:extLst>
              <a:ext uri="{FF2B5EF4-FFF2-40B4-BE49-F238E27FC236}">
                <a16:creationId xmlns:a16="http://schemas.microsoft.com/office/drawing/2014/main" id="{3A5A5544-0489-4F41-B84C-92ADEC929C53}"/>
              </a:ext>
            </a:extLst>
          </p:cNvPr>
          <p:cNvGraphicFramePr>
            <a:graphicFrameLocks noGrp="1"/>
          </p:cNvGraphicFramePr>
          <p:nvPr>
            <p:ph idx="1"/>
            <p:extLst>
              <p:ext uri="{D42A27DB-BD31-4B8C-83A1-F6EECF244321}">
                <p14:modId xmlns:p14="http://schemas.microsoft.com/office/powerpoint/2010/main" val="356789850"/>
              </p:ext>
            </p:extLst>
          </p:nvPr>
        </p:nvGraphicFramePr>
        <p:xfrm>
          <a:off x="838201" y="1377755"/>
          <a:ext cx="10806404" cy="4063365"/>
        </p:xfrm>
        <a:graphic>
          <a:graphicData uri="http://schemas.openxmlformats.org/drawingml/2006/table">
            <a:tbl>
              <a:tblPr firstRow="1" bandRow="1">
                <a:tableStyleId>{5C22544A-7EE6-4342-B048-85BDC9FD1C3A}</a:tableStyleId>
              </a:tblPr>
              <a:tblGrid>
                <a:gridCol w="1372775">
                  <a:extLst>
                    <a:ext uri="{9D8B030D-6E8A-4147-A177-3AD203B41FA5}">
                      <a16:colId xmlns:a16="http://schemas.microsoft.com/office/drawing/2014/main" val="1059740778"/>
                    </a:ext>
                  </a:extLst>
                </a:gridCol>
                <a:gridCol w="5542239">
                  <a:extLst>
                    <a:ext uri="{9D8B030D-6E8A-4147-A177-3AD203B41FA5}">
                      <a16:colId xmlns:a16="http://schemas.microsoft.com/office/drawing/2014/main" val="3010836859"/>
                    </a:ext>
                  </a:extLst>
                </a:gridCol>
                <a:gridCol w="3891390">
                  <a:extLst>
                    <a:ext uri="{9D8B030D-6E8A-4147-A177-3AD203B41FA5}">
                      <a16:colId xmlns:a16="http://schemas.microsoft.com/office/drawing/2014/main" val="2403970917"/>
                    </a:ext>
                  </a:extLst>
                </a:gridCol>
              </a:tblGrid>
              <a:tr h="724535">
                <a:tc>
                  <a:txBody>
                    <a:bodyPr/>
                    <a:lstStyle/>
                    <a:p>
                      <a:r>
                        <a:rPr lang="en-US" sz="1600" dirty="0">
                          <a:latin typeface="+mj-lt"/>
                        </a:rPr>
                        <a:t>Technique:</a:t>
                      </a:r>
                    </a:p>
                  </a:txBody>
                  <a:tcPr/>
                </a:tc>
                <a:tc>
                  <a:txBody>
                    <a:bodyPr/>
                    <a:lstStyle/>
                    <a:p>
                      <a:r>
                        <a:rPr lang="en-US" sz="1600" dirty="0">
                          <a:latin typeface="+mj-lt"/>
                        </a:rPr>
                        <a:t>Strength</a:t>
                      </a:r>
                    </a:p>
                  </a:txBody>
                  <a:tcPr/>
                </a:tc>
                <a:tc>
                  <a:txBody>
                    <a:bodyPr/>
                    <a:lstStyle/>
                    <a:p>
                      <a:r>
                        <a:rPr lang="en-US" sz="1600" dirty="0">
                          <a:latin typeface="+mj-lt"/>
                        </a:rPr>
                        <a:t>Weakness</a:t>
                      </a:r>
                    </a:p>
                  </a:txBody>
                  <a:tcPr/>
                </a:tc>
                <a:extLst>
                  <a:ext uri="{0D108BD9-81ED-4DB2-BD59-A6C34878D82A}">
                    <a16:rowId xmlns:a16="http://schemas.microsoft.com/office/drawing/2014/main" val="4099732948"/>
                  </a:ext>
                </a:extLst>
              </a:tr>
              <a:tr h="724535">
                <a:tc>
                  <a:txBody>
                    <a:bodyPr/>
                    <a:lstStyle/>
                    <a:p>
                      <a:pPr marL="0" indent="0">
                        <a:buNone/>
                      </a:pPr>
                      <a:r>
                        <a:rPr lang="en-US" sz="1600" dirty="0">
                          <a:latin typeface="+mj-lt"/>
                        </a:rPr>
                        <a:t>Naïve Agents</a:t>
                      </a:r>
                    </a:p>
                  </a:txBody>
                  <a:tcPr/>
                </a:tc>
                <a:tc>
                  <a:txBody>
                    <a:bodyPr/>
                    <a:lstStyle/>
                    <a:p>
                      <a:pPr marL="285750" indent="-285750">
                        <a:buFont typeface="Arial" panose="020B0604020202020204" pitchFamily="34" charset="0"/>
                        <a:buChar char="•"/>
                      </a:pPr>
                      <a:r>
                        <a:rPr lang="en-US" sz="1600" dirty="0">
                          <a:latin typeface="+mj-lt"/>
                        </a:rPr>
                        <a:t>Short</a:t>
                      </a:r>
                      <a:r>
                        <a:rPr lang="en-US" sz="1600" baseline="0" dirty="0">
                          <a:latin typeface="+mj-lt"/>
                        </a:rPr>
                        <a:t> turn time, can be used in MCTS for roll out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aseline="0" dirty="0">
                          <a:latin typeface="+mj-lt"/>
                        </a:rPr>
                        <a:t>fast testing over 1000 runs to see what metric perform well.</a:t>
                      </a:r>
                    </a:p>
                  </a:txBody>
                  <a:tcPr/>
                </a:tc>
                <a:tc>
                  <a:txBody>
                    <a:bodyPr/>
                    <a:lstStyle/>
                    <a:p>
                      <a:pPr marL="285750" indent="-285750">
                        <a:buFont typeface="Arial" panose="020B0604020202020204" pitchFamily="34" charset="0"/>
                        <a:buChar char="•"/>
                      </a:pPr>
                      <a:r>
                        <a:rPr lang="en-US" sz="1600" dirty="0">
                          <a:latin typeface="+mj-lt"/>
                        </a:rPr>
                        <a:t>Single depth only</a:t>
                      </a:r>
                    </a:p>
                    <a:p>
                      <a:pPr marL="285750" indent="-285750">
                        <a:buFont typeface="Arial" panose="020B0604020202020204" pitchFamily="34" charset="0"/>
                        <a:buChar char="•"/>
                      </a:pPr>
                      <a:r>
                        <a:rPr lang="en-US" sz="1600" dirty="0">
                          <a:latin typeface="+mj-lt"/>
                        </a:rPr>
                        <a:t> low win rates</a:t>
                      </a:r>
                    </a:p>
                  </a:txBody>
                  <a:tcPr/>
                </a:tc>
                <a:extLst>
                  <a:ext uri="{0D108BD9-81ED-4DB2-BD59-A6C34878D82A}">
                    <a16:rowId xmlns:a16="http://schemas.microsoft.com/office/drawing/2014/main" val="1544035945"/>
                  </a:ext>
                </a:extLst>
              </a:tr>
              <a:tr h="724535">
                <a:tc>
                  <a:txBody>
                    <a:bodyPr/>
                    <a:lstStyle/>
                    <a:p>
                      <a:r>
                        <a:rPr lang="en-US" sz="1600" dirty="0">
                          <a:latin typeface="+mj-lt"/>
                        </a:rPr>
                        <a:t>Breadth First Search agent</a:t>
                      </a:r>
                    </a:p>
                  </a:txBody>
                  <a:tcPr/>
                </a:tc>
                <a:tc>
                  <a:txBody>
                    <a:bodyPr/>
                    <a:lstStyle/>
                    <a:p>
                      <a:pPr marL="285750" indent="-285750">
                        <a:buFont typeface="Arial" panose="020B0604020202020204" pitchFamily="34" charset="0"/>
                        <a:buChar char="•"/>
                      </a:pPr>
                      <a:r>
                        <a:rPr lang="en-US" sz="1600" dirty="0">
                          <a:latin typeface="+mj-lt"/>
                        </a:rPr>
                        <a:t>Allows </a:t>
                      </a:r>
                      <a:r>
                        <a:rPr lang="en-US" altLang="zh-CN" sz="1600" dirty="0">
                          <a:latin typeface="+mj-lt"/>
                        </a:rPr>
                        <a:t>looking at move in future turns</a:t>
                      </a:r>
                      <a:endParaRPr lang="en-US" sz="1600" dirty="0">
                        <a:latin typeface="+mj-lt"/>
                      </a:endParaRPr>
                    </a:p>
                  </a:txBody>
                  <a:tcPr/>
                </a:tc>
                <a:tc>
                  <a:txBody>
                    <a:bodyPr/>
                    <a:lstStyle/>
                    <a:p>
                      <a:pPr marL="285750" indent="-285750">
                        <a:buFont typeface="Arial" panose="020B0604020202020204" pitchFamily="34" charset="0"/>
                        <a:buChar char="•"/>
                      </a:pPr>
                      <a:r>
                        <a:rPr lang="en-US" sz="1600" dirty="0">
                          <a:latin typeface="+mj-lt"/>
                        </a:rPr>
                        <a:t>Cannot go through very deep depth in a short period</a:t>
                      </a:r>
                    </a:p>
                    <a:p>
                      <a:pPr marL="285750" indent="-285750">
                        <a:buFont typeface="Arial" panose="020B0604020202020204" pitchFamily="34" charset="0"/>
                        <a:buChar char="•"/>
                      </a:pPr>
                      <a:r>
                        <a:rPr lang="en-US" sz="1600" dirty="0">
                          <a:latin typeface="+mj-lt"/>
                        </a:rPr>
                        <a:t>requires move prune to prevent timeout</a:t>
                      </a:r>
                    </a:p>
                  </a:txBody>
                  <a:tcPr/>
                </a:tc>
                <a:extLst>
                  <a:ext uri="{0D108BD9-81ED-4DB2-BD59-A6C34878D82A}">
                    <a16:rowId xmlns:a16="http://schemas.microsoft.com/office/drawing/2014/main" val="523693963"/>
                  </a:ext>
                </a:extLst>
              </a:tr>
              <a:tr h="724535">
                <a:tc>
                  <a:txBody>
                    <a:bodyPr/>
                    <a:lstStyle/>
                    <a:p>
                      <a:r>
                        <a:rPr lang="en-US" sz="1600" dirty="0">
                          <a:latin typeface="+mj-lt"/>
                        </a:rPr>
                        <a:t>Minimax agent</a:t>
                      </a:r>
                    </a:p>
                  </a:txBody>
                  <a:tcPr/>
                </a:tc>
                <a:tc>
                  <a:txBody>
                    <a:bodyPr/>
                    <a:lstStyle/>
                    <a:p>
                      <a:r>
                        <a:rPr lang="en-US" sz="1600" dirty="0">
                          <a:latin typeface="+mj-lt"/>
                        </a:rPr>
                        <a:t>Stable performance against all levels of opponents</a:t>
                      </a:r>
                      <a:endParaRPr lang="en-US" sz="1600" baseline="0" dirty="0">
                        <a:latin typeface="+mj-lt"/>
                      </a:endParaRPr>
                    </a:p>
                  </a:txBody>
                  <a:tcPr/>
                </a:tc>
                <a:tc>
                  <a:txBody>
                    <a:bodyPr/>
                    <a:lstStyle/>
                    <a:p>
                      <a:pPr marL="285750" indent="-285750">
                        <a:buFont typeface="Arial" panose="020B0604020202020204" pitchFamily="34" charset="0"/>
                        <a:buChar char="•"/>
                      </a:pPr>
                      <a:r>
                        <a:rPr lang="en-US" sz="1600" dirty="0">
                          <a:latin typeface="+mj-lt"/>
                        </a:rPr>
                        <a:t>Could not exploit weak opponents due to conservative strategy</a:t>
                      </a:r>
                      <a:endParaRPr lang="en-US" dirty="0"/>
                    </a:p>
                  </a:txBody>
                  <a:tcPr/>
                </a:tc>
                <a:extLst>
                  <a:ext uri="{0D108BD9-81ED-4DB2-BD59-A6C34878D82A}">
                    <a16:rowId xmlns:a16="http://schemas.microsoft.com/office/drawing/2014/main" val="2148008186"/>
                  </a:ext>
                </a:extLst>
              </a:tr>
              <a:tr h="724535">
                <a:tc>
                  <a:txBody>
                    <a:bodyPr/>
                    <a:lstStyle/>
                    <a:p>
                      <a:r>
                        <a:rPr lang="en-US" sz="1600" dirty="0">
                          <a:latin typeface="+mj-lt"/>
                        </a:rPr>
                        <a:t>Monte Carlo Tree search</a:t>
                      </a:r>
                    </a:p>
                  </a:txBody>
                  <a:tcPr/>
                </a:tc>
                <a:tc>
                  <a:txBody>
                    <a:bodyPr/>
                    <a:lstStyle/>
                    <a:p>
                      <a:r>
                        <a:rPr lang="en-US" sz="1600" baseline="0" dirty="0">
                          <a:latin typeface="+mj-lt"/>
                        </a:rPr>
                        <a:t>Saves a game tree so can check info</a:t>
                      </a:r>
                    </a:p>
                    <a:p>
                      <a:r>
                        <a:rPr lang="en-US" sz="1600" baseline="0" dirty="0">
                          <a:latin typeface="+mj-lt"/>
                        </a:rPr>
                        <a:t>Doesn’t reply on as much human understanding of the game</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j-lt"/>
                        </a:rPr>
                        <a:t>Need more time on developments</a:t>
                      </a:r>
                    </a:p>
                    <a:p>
                      <a:pPr marL="285750" marR="0" lvl="0" indent="-285750" algn="l" rtl="0" eaLnBrk="1" fontAlgn="auto" latinLnBrk="0" hangingPunct="1">
                        <a:lnSpc>
                          <a:spcPct val="100000"/>
                        </a:lnSpc>
                        <a:spcBef>
                          <a:spcPts val="0"/>
                        </a:spcBef>
                        <a:spcAft>
                          <a:spcPts val="0"/>
                        </a:spcAft>
                        <a:buFont typeface="Arial" panose="020B0604020202020204" pitchFamily="34" charset="0"/>
                        <a:buChar char="•"/>
                      </a:pPr>
                      <a:r>
                        <a:rPr lang="en-US" sz="1600" dirty="0">
                          <a:latin typeface="+mj-lt"/>
                        </a:rPr>
                        <a:t> more metrics require tuning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latin typeface="+mj-lt"/>
                        </a:rPr>
                        <a:t>Requires move cut to prevent timeout</a:t>
                      </a:r>
                    </a:p>
                    <a:p>
                      <a:endParaRPr lang="en-US" sz="1600">
                        <a:latin typeface="+mj-lt"/>
                      </a:endParaRPr>
                    </a:p>
                  </a:txBody>
                  <a:tcPr/>
                </a:tc>
                <a:extLst>
                  <a:ext uri="{0D108BD9-81ED-4DB2-BD59-A6C34878D82A}">
                    <a16:rowId xmlns:a16="http://schemas.microsoft.com/office/drawing/2014/main" val="3831252767"/>
                  </a:ext>
                </a:extLst>
              </a:tr>
            </a:tbl>
          </a:graphicData>
        </a:graphic>
      </p:graphicFrame>
      <p:pic>
        <p:nvPicPr>
          <p:cNvPr id="11" name="Audio 10">
            <a:hlinkClick r:id="" action="ppaction://media"/>
            <a:extLst>
              <a:ext uri="{FF2B5EF4-FFF2-40B4-BE49-F238E27FC236}">
                <a16:creationId xmlns:a16="http://schemas.microsoft.com/office/drawing/2014/main" id="{9D61717A-A792-426F-8AD1-CBEB618B065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90182038"/>
      </p:ext>
    </p:extLst>
  </p:cSld>
  <p:clrMapOvr>
    <a:masterClrMapping/>
  </p:clrMapOvr>
  <mc:AlternateContent xmlns:mc="http://schemas.openxmlformats.org/markup-compatibility/2006">
    <mc:Choice xmlns:p14="http://schemas.microsoft.com/office/powerpoint/2010/main" Requires="p14">
      <p:transition spd="slow" p14:dur="2000" advTm="30023"/>
    </mc:Choice>
    <mc:Fallback>
      <p:transition spd="slow" advTm="30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152A7DC-4CCE-42FE-A5A2-9C6D90ED4E50}"/>
              </a:ext>
            </a:extLst>
          </p:cNvPr>
          <p:cNvSpPr>
            <a:spLocks noGrp="1"/>
          </p:cNvSpPr>
          <p:nvPr>
            <p:ph type="sldNum" sz="quarter" idx="12"/>
          </p:nvPr>
        </p:nvSpPr>
        <p:spPr/>
        <p:txBody>
          <a:bodyPr/>
          <a:lstStyle/>
          <a:p>
            <a:fld id="{27909D73-46C3-477F-908B-8E26AD05CFB8}" type="slidenum">
              <a:rPr lang="en-AU" smtClean="0"/>
              <a:t>19</a:t>
            </a:fld>
            <a:endParaRPr lang="en-AU"/>
          </a:p>
        </p:txBody>
      </p:sp>
      <p:sp>
        <p:nvSpPr>
          <p:cNvPr id="8" name="TextBox 7">
            <a:extLst>
              <a:ext uri="{FF2B5EF4-FFF2-40B4-BE49-F238E27FC236}">
                <a16:creationId xmlns:a16="http://schemas.microsoft.com/office/drawing/2014/main" id="{3D55020F-C674-4F54-846B-3000120E1298}"/>
              </a:ext>
            </a:extLst>
          </p:cNvPr>
          <p:cNvSpPr txBox="1"/>
          <p:nvPr/>
        </p:nvSpPr>
        <p:spPr>
          <a:xfrm>
            <a:off x="951873" y="1907141"/>
            <a:ext cx="10730932" cy="2677656"/>
          </a:xfrm>
          <a:prstGeom prst="rect">
            <a:avLst/>
          </a:prstGeom>
          <a:noFill/>
        </p:spPr>
        <p:txBody>
          <a:bodyPr wrap="square" rtlCol="0" anchor="t">
            <a:spAutoFit/>
          </a:bodyPr>
          <a:lstStyle/>
          <a:p>
            <a:r>
              <a:rPr lang="en-US" sz="2400">
                <a:latin typeface="+mj-lt"/>
                <a:cs typeface="Calibri"/>
              </a:rPr>
              <a:t>T</a:t>
            </a:r>
            <a:r>
              <a:rPr lang="en-US" altLang="zh-CN" sz="2400">
                <a:latin typeface="+mj-lt"/>
                <a:ea typeface="等线"/>
                <a:cs typeface="Calibri"/>
              </a:rPr>
              <a:t>ime limit of 1 second to select move per turn:</a:t>
            </a:r>
          </a:p>
          <a:p>
            <a:pPr marL="914400" lvl="1" indent="-457200">
              <a:buFont typeface="Arial" panose="020B0604020202020204" pitchFamily="34" charset="0"/>
              <a:buChar char="•"/>
            </a:pPr>
            <a:r>
              <a:rPr lang="en-US" altLang="zh-CN" sz="2400">
                <a:latin typeface="+mj-lt"/>
                <a:ea typeface="等线"/>
                <a:cs typeface="Calibri"/>
              </a:rPr>
              <a:t>limits potential of certain techniques</a:t>
            </a:r>
          </a:p>
          <a:p>
            <a:pPr marL="914400" lvl="1" indent="-457200">
              <a:buFont typeface="Arial" panose="020B0604020202020204" pitchFamily="34" charset="0"/>
              <a:buChar char="•"/>
            </a:pPr>
            <a:r>
              <a:rPr lang="en-US" altLang="zh-CN" sz="2400">
                <a:latin typeface="+mj-lt"/>
                <a:ea typeface="等线"/>
                <a:cs typeface="Calibri"/>
              </a:rPr>
              <a:t>forces fine tuning to increase win rate like “squeezing the toothpaste”</a:t>
            </a:r>
          </a:p>
          <a:p>
            <a:pPr lvl="1"/>
            <a:endParaRPr lang="en-US" sz="2400">
              <a:latin typeface="+mj-lt"/>
              <a:cs typeface="Calibri"/>
            </a:endParaRPr>
          </a:p>
          <a:p>
            <a:r>
              <a:rPr lang="en-US" sz="2400">
                <a:latin typeface="+mj-lt"/>
                <a:cs typeface="Calibri"/>
              </a:rPr>
              <a:t>Covid-19:</a:t>
            </a:r>
          </a:p>
          <a:p>
            <a:pPr marL="914400" lvl="1" indent="-457200">
              <a:buFont typeface="Arial" panose="020B0604020202020204" pitchFamily="34" charset="0"/>
              <a:buChar char="•"/>
            </a:pPr>
            <a:r>
              <a:rPr lang="en-US" sz="2400">
                <a:latin typeface="+mj-lt"/>
                <a:cs typeface="Calibri"/>
              </a:rPr>
              <a:t>Limits communication methods, e.g. no face to face</a:t>
            </a:r>
          </a:p>
          <a:p>
            <a:pPr marL="914400" lvl="1" indent="-457200">
              <a:buFont typeface="Arial" panose="020B0604020202020204" pitchFamily="34" charset="0"/>
              <a:buChar char="•"/>
            </a:pPr>
            <a:r>
              <a:rPr lang="en-US" altLang="zh-CN" sz="2400">
                <a:latin typeface="+mj-lt"/>
                <a:ea typeface="等线"/>
                <a:cs typeface="Calibri"/>
              </a:rPr>
              <a:t>Reduces group meeting frequency</a:t>
            </a:r>
            <a:endParaRPr lang="en-US" sz="2400">
              <a:latin typeface="+mj-lt"/>
              <a:ea typeface="等线"/>
              <a:cs typeface="Calibri"/>
            </a:endParaRPr>
          </a:p>
        </p:txBody>
      </p:sp>
      <p:sp>
        <p:nvSpPr>
          <p:cNvPr id="12" name="Title 1">
            <a:extLst>
              <a:ext uri="{FF2B5EF4-FFF2-40B4-BE49-F238E27FC236}">
                <a16:creationId xmlns:a16="http://schemas.microsoft.com/office/drawing/2014/main" id="{11EFB9FA-16C0-4BC3-9659-2851C2C687C2}"/>
              </a:ext>
            </a:extLst>
          </p:cNvPr>
          <p:cNvSpPr txBox="1">
            <a:spLocks/>
          </p:cNvSpPr>
          <p:nvPr/>
        </p:nvSpPr>
        <p:spPr>
          <a:xfrm>
            <a:off x="838200" y="431292"/>
            <a:ext cx="10296000" cy="99411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a:latin typeface="Georgia"/>
              </a:rPr>
              <a:t>Challenges:</a:t>
            </a:r>
            <a:br>
              <a:rPr lang="en-US" sz="3200">
                <a:latin typeface="Georgia" panose="02040502050405020303" pitchFamily="18" charset="0"/>
              </a:rPr>
            </a:br>
            <a:r>
              <a:rPr lang="en-US" sz="1800">
                <a:latin typeface="Georgia"/>
              </a:rPr>
              <a:t>Difficulties we encountered:</a:t>
            </a:r>
          </a:p>
        </p:txBody>
      </p:sp>
      <p:pic>
        <p:nvPicPr>
          <p:cNvPr id="4" name="Audio 3">
            <a:hlinkClick r:id="" action="ppaction://media"/>
            <a:extLst>
              <a:ext uri="{FF2B5EF4-FFF2-40B4-BE49-F238E27FC236}">
                <a16:creationId xmlns:a16="http://schemas.microsoft.com/office/drawing/2014/main" id="{7FCEC2FA-4515-4137-8312-07C6AF2907B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76919960"/>
      </p:ext>
    </p:extLst>
  </p:cSld>
  <p:clrMapOvr>
    <a:masterClrMapping/>
  </p:clrMapOvr>
  <mc:AlternateContent xmlns:mc="http://schemas.openxmlformats.org/markup-compatibility/2006">
    <mc:Choice xmlns:p14="http://schemas.microsoft.com/office/powerpoint/2010/main" Requires="p14">
      <p:transition spd="slow" p14:dur="2000" advTm="15519"/>
    </mc:Choice>
    <mc:Fallback>
      <p:transition spd="slow" advTm="15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9F80-DC0E-481C-9852-FE6EBCDEAD71}"/>
              </a:ext>
            </a:extLst>
          </p:cNvPr>
          <p:cNvSpPr>
            <a:spLocks noGrp="1"/>
          </p:cNvSpPr>
          <p:nvPr>
            <p:ph type="title"/>
          </p:nvPr>
        </p:nvSpPr>
        <p:spPr>
          <a:xfrm>
            <a:off x="1428765" y="822958"/>
            <a:ext cx="10296000" cy="731053"/>
          </a:xfrm>
        </p:spPr>
        <p:txBody>
          <a:bodyPr>
            <a:normAutofit fontScale="90000"/>
          </a:bodyPr>
          <a:lstStyle/>
          <a:p>
            <a:r>
              <a:rPr lang="en-US" sz="2800">
                <a:latin typeface="Georgia" panose="02040502050405020303" pitchFamily="18" charset="0"/>
              </a:rPr>
              <a:t>Introduction:</a:t>
            </a:r>
            <a:br>
              <a:rPr lang="en-US" sz="2800">
                <a:latin typeface="Georgia" panose="02040502050405020303" pitchFamily="18" charset="0"/>
              </a:rPr>
            </a:br>
            <a:r>
              <a:rPr lang="en-AU" sz="2000">
                <a:latin typeface="Georgia"/>
                <a:cs typeface="Calibri"/>
              </a:rPr>
              <a:t>Creating an Azul board game agent</a:t>
            </a:r>
            <a:endParaRPr lang="en-US" sz="2800">
              <a:latin typeface="Georgia" panose="02040502050405020303" pitchFamily="18" charset="0"/>
            </a:endParaRPr>
          </a:p>
        </p:txBody>
      </p:sp>
      <p:sp>
        <p:nvSpPr>
          <p:cNvPr id="11" name="TextBox 10">
            <a:extLst>
              <a:ext uri="{FF2B5EF4-FFF2-40B4-BE49-F238E27FC236}">
                <a16:creationId xmlns:a16="http://schemas.microsoft.com/office/drawing/2014/main" id="{42BDAB23-C90D-470B-BECA-7AF89E4A1725}"/>
              </a:ext>
            </a:extLst>
          </p:cNvPr>
          <p:cNvSpPr txBox="1"/>
          <p:nvPr/>
        </p:nvSpPr>
        <p:spPr>
          <a:xfrm>
            <a:off x="1428765" y="2117563"/>
            <a:ext cx="8367086" cy="3539430"/>
          </a:xfrm>
          <a:prstGeom prst="rect">
            <a:avLst/>
          </a:prstGeom>
          <a:noFill/>
        </p:spPr>
        <p:txBody>
          <a:bodyPr wrap="square" rtlCol="0" anchor="t">
            <a:spAutoFit/>
          </a:bodyPr>
          <a:lstStyle/>
          <a:p>
            <a:pPr marL="514350" indent="-514350">
              <a:buFont typeface="+mj-lt"/>
              <a:buAutoNum type="arabicPeriod"/>
            </a:pPr>
            <a:r>
              <a:rPr lang="en-US" sz="3200">
                <a:latin typeface="+mj-lt"/>
              </a:rPr>
              <a:t>Naïve Agent </a:t>
            </a:r>
          </a:p>
          <a:p>
            <a:pPr marL="514350" indent="-514350">
              <a:buFont typeface="+mj-lt"/>
              <a:buAutoNum type="arabicPeriod"/>
            </a:pPr>
            <a:endParaRPr lang="en-US" sz="3200">
              <a:latin typeface="+mj-lt"/>
            </a:endParaRPr>
          </a:p>
          <a:p>
            <a:pPr marL="514350" indent="-514350">
              <a:buFont typeface="+mj-lt"/>
              <a:buAutoNum type="arabicPeriod"/>
            </a:pPr>
            <a:r>
              <a:rPr lang="en-US" sz="3200">
                <a:latin typeface="+mj-lt"/>
              </a:rPr>
              <a:t>Breadth First Search Agent (BFS)</a:t>
            </a:r>
          </a:p>
          <a:p>
            <a:pPr marL="514350" indent="-514350">
              <a:buFont typeface="+mj-lt"/>
              <a:buAutoNum type="arabicPeriod"/>
            </a:pPr>
            <a:endParaRPr lang="en-US" sz="3200">
              <a:latin typeface="+mj-lt"/>
              <a:cs typeface="Calibri"/>
            </a:endParaRPr>
          </a:p>
          <a:p>
            <a:pPr marL="514350" indent="-514350">
              <a:buFont typeface="+mj-lt"/>
              <a:buAutoNum type="arabicPeriod"/>
            </a:pPr>
            <a:r>
              <a:rPr lang="en-US" sz="3200">
                <a:latin typeface="+mj-lt"/>
              </a:rPr>
              <a:t>Minimax Agent</a:t>
            </a:r>
          </a:p>
          <a:p>
            <a:endParaRPr lang="en-US" sz="3200">
              <a:solidFill>
                <a:srgbClr val="FF0000"/>
              </a:solidFill>
              <a:latin typeface="+mj-lt"/>
              <a:cs typeface="Calibri"/>
            </a:endParaRPr>
          </a:p>
          <a:p>
            <a:r>
              <a:rPr lang="en-US" sz="3200">
                <a:latin typeface="+mj-lt"/>
              </a:rPr>
              <a:t>4.   Monte Carlo Tree Search Agent (MCTS)</a:t>
            </a:r>
            <a:endParaRPr lang="en-US" sz="3200">
              <a:latin typeface="+mj-lt"/>
              <a:cs typeface="Calibri"/>
            </a:endParaRPr>
          </a:p>
        </p:txBody>
      </p:sp>
      <p:sp>
        <p:nvSpPr>
          <p:cNvPr id="3" name="Slide Number Placeholder 2">
            <a:extLst>
              <a:ext uri="{FF2B5EF4-FFF2-40B4-BE49-F238E27FC236}">
                <a16:creationId xmlns:a16="http://schemas.microsoft.com/office/drawing/2014/main" id="{5152A7DC-4CCE-42FE-A5A2-9C6D90ED4E50}"/>
              </a:ext>
            </a:extLst>
          </p:cNvPr>
          <p:cNvSpPr>
            <a:spLocks noGrp="1"/>
          </p:cNvSpPr>
          <p:nvPr>
            <p:ph type="sldNum" sz="quarter" idx="12"/>
          </p:nvPr>
        </p:nvSpPr>
        <p:spPr>
          <a:xfrm>
            <a:off x="8610600" y="6356350"/>
            <a:ext cx="2743200" cy="365125"/>
          </a:xfrm>
        </p:spPr>
        <p:txBody>
          <a:bodyPr/>
          <a:lstStyle/>
          <a:p>
            <a:fld id="{27909D73-46C3-477F-908B-8E26AD05CFB8}" type="slidenum">
              <a:rPr lang="en-AU" smtClean="0"/>
              <a:t>2</a:t>
            </a:fld>
            <a:endParaRPr lang="en-AU"/>
          </a:p>
        </p:txBody>
      </p:sp>
      <p:pic>
        <p:nvPicPr>
          <p:cNvPr id="6" name="Audio 5">
            <a:hlinkClick r:id="" action="ppaction://media"/>
            <a:extLst>
              <a:ext uri="{FF2B5EF4-FFF2-40B4-BE49-F238E27FC236}">
                <a16:creationId xmlns:a16="http://schemas.microsoft.com/office/drawing/2014/main" id="{8D84EC78-A1FD-447E-BA30-E0C64E2E44C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70099392"/>
      </p:ext>
    </p:extLst>
  </p:cSld>
  <p:clrMapOvr>
    <a:masterClrMapping/>
  </p:clrMapOvr>
  <mc:AlternateContent xmlns:mc="http://schemas.openxmlformats.org/markup-compatibility/2006">
    <mc:Choice xmlns:p14="http://schemas.microsoft.com/office/powerpoint/2010/main" Requires="p14">
      <p:transition spd="slow" p14:dur="2000" advTm="12018"/>
    </mc:Choice>
    <mc:Fallback>
      <p:transition spd="slow" advTm="12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9F80-DC0E-481C-9852-FE6EBCDEAD71}"/>
              </a:ext>
            </a:extLst>
          </p:cNvPr>
          <p:cNvSpPr>
            <a:spLocks noGrp="1"/>
          </p:cNvSpPr>
          <p:nvPr>
            <p:ph type="title"/>
          </p:nvPr>
        </p:nvSpPr>
        <p:spPr>
          <a:xfrm>
            <a:off x="838200" y="431292"/>
            <a:ext cx="10296000" cy="994119"/>
          </a:xfrm>
        </p:spPr>
        <p:txBody>
          <a:bodyPr>
            <a:normAutofit/>
          </a:bodyPr>
          <a:lstStyle/>
          <a:p>
            <a:r>
              <a:rPr lang="en-US" sz="2800">
                <a:latin typeface="Georgia" panose="02040502050405020303" pitchFamily="18" charset="0"/>
              </a:rPr>
              <a:t>Improvement:</a:t>
            </a:r>
            <a:br>
              <a:rPr lang="en-US" sz="2800">
                <a:latin typeface="Georgia" panose="02040502050405020303" pitchFamily="18" charset="0"/>
              </a:rPr>
            </a:br>
            <a:r>
              <a:rPr lang="en-US" sz="1800">
                <a:latin typeface="Georgia" panose="02040502050405020303" pitchFamily="18" charset="0"/>
              </a:rPr>
              <a:t>What we would do if we were given more time</a:t>
            </a:r>
          </a:p>
        </p:txBody>
      </p:sp>
      <p:sp>
        <p:nvSpPr>
          <p:cNvPr id="3" name="Slide Number Placeholder 2">
            <a:extLst>
              <a:ext uri="{FF2B5EF4-FFF2-40B4-BE49-F238E27FC236}">
                <a16:creationId xmlns:a16="http://schemas.microsoft.com/office/drawing/2014/main" id="{5152A7DC-4CCE-42FE-A5A2-9C6D90ED4E50}"/>
              </a:ext>
            </a:extLst>
          </p:cNvPr>
          <p:cNvSpPr>
            <a:spLocks noGrp="1"/>
          </p:cNvSpPr>
          <p:nvPr>
            <p:ph type="sldNum" sz="quarter" idx="12"/>
          </p:nvPr>
        </p:nvSpPr>
        <p:spPr/>
        <p:txBody>
          <a:bodyPr/>
          <a:lstStyle/>
          <a:p>
            <a:fld id="{27909D73-46C3-477F-908B-8E26AD05CFB8}" type="slidenum">
              <a:rPr lang="en-AU" smtClean="0"/>
              <a:t>20</a:t>
            </a:fld>
            <a:endParaRPr lang="en-AU"/>
          </a:p>
        </p:txBody>
      </p:sp>
      <p:sp>
        <p:nvSpPr>
          <p:cNvPr id="6" name="TextBox 5">
            <a:extLst>
              <a:ext uri="{FF2B5EF4-FFF2-40B4-BE49-F238E27FC236}">
                <a16:creationId xmlns:a16="http://schemas.microsoft.com/office/drawing/2014/main" id="{74D41673-1DE1-4AB0-B48F-A1F141797C9F}"/>
              </a:ext>
            </a:extLst>
          </p:cNvPr>
          <p:cNvSpPr txBox="1"/>
          <p:nvPr/>
        </p:nvSpPr>
        <p:spPr>
          <a:xfrm>
            <a:off x="971901" y="1425411"/>
            <a:ext cx="9538320" cy="3046988"/>
          </a:xfrm>
          <a:prstGeom prst="rect">
            <a:avLst/>
          </a:prstGeom>
          <a:noFill/>
        </p:spPr>
        <p:txBody>
          <a:bodyPr wrap="square" rtlCol="0">
            <a:spAutoFit/>
          </a:bodyPr>
          <a:lstStyle/>
          <a:p>
            <a:pPr lvl="1"/>
            <a:endParaRPr lang="en-US" sz="2400">
              <a:latin typeface="+mj-lt"/>
            </a:endParaRPr>
          </a:p>
          <a:p>
            <a:r>
              <a:rPr lang="en-US" sz="2400">
                <a:latin typeface="+mj-lt"/>
              </a:rPr>
              <a:t>Minimax agents: </a:t>
            </a:r>
          </a:p>
          <a:p>
            <a:pPr marL="742950" lvl="1" indent="-285750">
              <a:buFont typeface="Arial" panose="020B0604020202020204" pitchFamily="34" charset="0"/>
              <a:buChar char="•"/>
            </a:pPr>
            <a:r>
              <a:rPr lang="en-US" sz="2400">
                <a:latin typeface="+mj-lt"/>
              </a:rPr>
              <a:t>create a game tree to save moves already process for next turn</a:t>
            </a:r>
          </a:p>
          <a:p>
            <a:pPr marL="742950" lvl="1" indent="-285750">
              <a:buFont typeface="Arial" panose="020B0604020202020204" pitchFamily="34" charset="0"/>
              <a:buChar char="•"/>
            </a:pPr>
            <a:endParaRPr lang="en-US" sz="2400">
              <a:latin typeface="+mj-lt"/>
            </a:endParaRPr>
          </a:p>
          <a:p>
            <a:r>
              <a:rPr lang="en-US" sz="2400">
                <a:latin typeface="+mj-lt"/>
              </a:rPr>
              <a:t>MCTS agents: </a:t>
            </a:r>
          </a:p>
          <a:p>
            <a:pPr marL="742950" lvl="1" indent="-285750">
              <a:buFont typeface="Arial" panose="020B0604020202020204" pitchFamily="34" charset="0"/>
              <a:buChar char="•"/>
            </a:pPr>
            <a:r>
              <a:rPr lang="en-US" sz="2400">
                <a:latin typeface="+mj-lt"/>
              </a:rPr>
              <a:t>utilize start round5 seconds wait better</a:t>
            </a:r>
          </a:p>
          <a:p>
            <a:pPr marL="742950" lvl="1" indent="-285750">
              <a:buFont typeface="Arial" panose="020B0604020202020204" pitchFamily="34" charset="0"/>
              <a:buChar char="•"/>
            </a:pPr>
            <a:r>
              <a:rPr lang="en-US" sz="2400">
                <a:latin typeface="+mj-lt"/>
              </a:rPr>
              <a:t>use a better roll out agent</a:t>
            </a:r>
          </a:p>
          <a:p>
            <a:pPr marL="742950" lvl="1" indent="-285750">
              <a:buFont typeface="Arial" panose="020B0604020202020204" pitchFamily="34" charset="0"/>
              <a:buChar char="•"/>
            </a:pPr>
            <a:r>
              <a:rPr lang="en-US" sz="2400">
                <a:latin typeface="+mj-lt"/>
              </a:rPr>
              <a:t>fine tune selection policy’s parameters</a:t>
            </a:r>
          </a:p>
        </p:txBody>
      </p:sp>
      <p:pic>
        <p:nvPicPr>
          <p:cNvPr id="4" name="Audio 3">
            <a:hlinkClick r:id="" action="ppaction://media"/>
            <a:extLst>
              <a:ext uri="{FF2B5EF4-FFF2-40B4-BE49-F238E27FC236}">
                <a16:creationId xmlns:a16="http://schemas.microsoft.com/office/drawing/2014/main" id="{33954979-5A1A-4298-9FCF-E3B8AE4EACB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12462852"/>
      </p:ext>
    </p:extLst>
  </p:cSld>
  <p:clrMapOvr>
    <a:masterClrMapping/>
  </p:clrMapOvr>
  <mc:AlternateContent xmlns:mc="http://schemas.openxmlformats.org/markup-compatibility/2006">
    <mc:Choice xmlns:p14="http://schemas.microsoft.com/office/powerpoint/2010/main" Requires="p14">
      <p:transition spd="slow" p14:dur="2000" advTm="23024"/>
    </mc:Choice>
    <mc:Fallback>
      <p:transition spd="slow" advTm="230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40722F05-08B0-416D-AF42-0296068CD4DD}"/>
              </a:ext>
            </a:extLst>
          </p:cNvPr>
          <p:cNvPicPr>
            <a:picLocks noGrp="1" noChangeAspect="1"/>
          </p:cNvPicPr>
          <p:nvPr>
            <p:ph type="pic" sz="quarter" idx="13"/>
          </p:nvPr>
        </p:nvPicPr>
        <p:blipFill rotWithShape="1">
          <a:blip r:embed="rId5">
            <a:extLst>
              <a:ext uri="{28A0092B-C50C-407E-A947-70E740481C1C}">
                <a14:useLocalDpi xmlns:a14="http://schemas.microsoft.com/office/drawing/2010/main" val="0"/>
              </a:ext>
            </a:extLst>
          </a:blip>
          <a:srcRect b="15604"/>
          <a:stretch/>
        </p:blipFill>
        <p:spPr>
          <a:xfrm>
            <a:off x="0" y="2"/>
            <a:ext cx="12192000" cy="6857996"/>
          </a:xfrm>
        </p:spPr>
      </p:pic>
      <p:sp>
        <p:nvSpPr>
          <p:cNvPr id="3" name="Subtitle 2">
            <a:extLst>
              <a:ext uri="{FF2B5EF4-FFF2-40B4-BE49-F238E27FC236}">
                <a16:creationId xmlns:a16="http://schemas.microsoft.com/office/drawing/2014/main" id="{25E47BF9-74E4-4842-8F2A-FBE62E0DAAF7}"/>
              </a:ext>
            </a:extLst>
          </p:cNvPr>
          <p:cNvSpPr>
            <a:spLocks noGrp="1"/>
          </p:cNvSpPr>
          <p:nvPr>
            <p:ph type="subTitle" idx="1"/>
          </p:nvPr>
        </p:nvSpPr>
        <p:spPr>
          <a:xfrm>
            <a:off x="0" y="0"/>
            <a:ext cx="4371360" cy="6857998"/>
          </a:xfrm>
        </p:spPr>
        <p:txBody>
          <a:bodyPr/>
          <a:lstStyle/>
          <a:p>
            <a:r>
              <a:rPr lang="en-AU" sz="3200">
                <a:latin typeface="Georgia" panose="02040502050405020303" pitchFamily="18" charset="0"/>
              </a:rPr>
              <a:t>Thank you!</a:t>
            </a:r>
          </a:p>
          <a:p>
            <a:pPr lvl="1"/>
            <a:endParaRPr lang="en-US" sz="1200" i="1">
              <a:solidFill>
                <a:schemeClr val="tx1"/>
              </a:solidFill>
              <a:latin typeface="Georgia" panose="02040502050405020303" pitchFamily="18" charset="0"/>
              <a:cs typeface="Calibri"/>
            </a:endParaRPr>
          </a:p>
        </p:txBody>
      </p:sp>
      <p:sp>
        <p:nvSpPr>
          <p:cNvPr id="6" name="Text Placeholder 5">
            <a:extLst>
              <a:ext uri="{FF2B5EF4-FFF2-40B4-BE49-F238E27FC236}">
                <a16:creationId xmlns:a16="http://schemas.microsoft.com/office/drawing/2014/main" id="{F13CB51E-D72F-47E2-8C09-8796BEA8ED2C}"/>
              </a:ext>
            </a:extLst>
          </p:cNvPr>
          <p:cNvSpPr>
            <a:spLocks noGrp="1"/>
          </p:cNvSpPr>
          <p:nvPr>
            <p:ph type="body" sz="quarter" idx="16"/>
          </p:nvPr>
        </p:nvSpPr>
        <p:spPr>
          <a:xfrm>
            <a:off x="607523" y="4210260"/>
            <a:ext cx="3225531" cy="1440000"/>
          </a:xfrm>
        </p:spPr>
        <p:txBody>
          <a:bodyPr vert="horz" lIns="91440" tIns="45720" rIns="91440" bIns="45720" rtlCol="0" anchor="t">
            <a:noAutofit/>
          </a:bodyPr>
          <a:lstStyle/>
          <a:p>
            <a:r>
              <a:rPr lang="en-AU" sz="2000"/>
              <a:t>Albert Tien</a:t>
            </a:r>
          </a:p>
          <a:p>
            <a:r>
              <a:rPr lang="en-AU" sz="2000"/>
              <a:t>Jiawei Liao</a:t>
            </a:r>
            <a:endParaRPr lang="en-AU" sz="2000">
              <a:cs typeface="Calibri"/>
            </a:endParaRPr>
          </a:p>
          <a:p>
            <a:r>
              <a:rPr lang="en-AU" sz="2000" noProof="1">
                <a:cs typeface="Calibri"/>
              </a:rPr>
              <a:t>Yachao Ren</a:t>
            </a:r>
          </a:p>
          <a:p>
            <a:endParaRPr lang="en-AU" sz="2000"/>
          </a:p>
        </p:txBody>
      </p:sp>
      <p:pic>
        <p:nvPicPr>
          <p:cNvPr id="2" name="Audio 1">
            <a:hlinkClick r:id="" action="ppaction://media"/>
            <a:extLst>
              <a:ext uri="{FF2B5EF4-FFF2-40B4-BE49-F238E27FC236}">
                <a16:creationId xmlns:a16="http://schemas.microsoft.com/office/drawing/2014/main" id="{E19D3F47-7033-4478-8B59-9EFB59EE18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503897935"/>
      </p:ext>
    </p:extLst>
  </p:cSld>
  <p:clrMapOvr>
    <a:masterClrMapping/>
  </p:clrMapOvr>
  <mc:AlternateContent xmlns:mc="http://schemas.openxmlformats.org/markup-compatibility/2006">
    <mc:Choice xmlns:p14="http://schemas.microsoft.com/office/powerpoint/2010/main" Requires="p14">
      <p:transition spd="slow" p14:dur="2000" advTm="2526"/>
    </mc:Choice>
    <mc:Fallback>
      <p:transition spd="slow" advTm="2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9F80-DC0E-481C-9852-FE6EBCDEAD71}"/>
              </a:ext>
            </a:extLst>
          </p:cNvPr>
          <p:cNvSpPr>
            <a:spLocks noGrp="1"/>
          </p:cNvSpPr>
          <p:nvPr>
            <p:ph type="title"/>
          </p:nvPr>
        </p:nvSpPr>
        <p:spPr>
          <a:xfrm>
            <a:off x="861646" y="230412"/>
            <a:ext cx="10296000" cy="731053"/>
          </a:xfrm>
        </p:spPr>
        <p:txBody>
          <a:bodyPr>
            <a:normAutofit fontScale="90000"/>
          </a:bodyPr>
          <a:lstStyle/>
          <a:p>
            <a:r>
              <a:rPr lang="en-US" sz="2800">
                <a:latin typeface="Georgia" panose="02040502050405020303" pitchFamily="18" charset="0"/>
              </a:rPr>
              <a:t>Agent Design: Timeline Overview</a:t>
            </a:r>
            <a:br>
              <a:rPr lang="en-US" sz="2800">
                <a:latin typeface="Georgia" panose="02040502050405020303" pitchFamily="18" charset="0"/>
              </a:rPr>
            </a:br>
            <a:r>
              <a:rPr lang="en-US" sz="2000">
                <a:latin typeface="Georgia" panose="02040502050405020303" pitchFamily="18" charset="0"/>
              </a:rPr>
              <a:t>Naïve Agent &amp;  Breadth First Search Agent (BFS)</a:t>
            </a:r>
            <a:endParaRPr lang="en-US" sz="2800">
              <a:latin typeface="Georgia" panose="02040502050405020303" pitchFamily="18" charset="0"/>
            </a:endParaRPr>
          </a:p>
        </p:txBody>
      </p:sp>
      <p:sp>
        <p:nvSpPr>
          <p:cNvPr id="14" name="TextBox 13">
            <a:extLst>
              <a:ext uri="{FF2B5EF4-FFF2-40B4-BE49-F238E27FC236}">
                <a16:creationId xmlns:a16="http://schemas.microsoft.com/office/drawing/2014/main" id="{57C3B9E1-22B1-41A4-9739-3EE904C5570F}"/>
              </a:ext>
            </a:extLst>
          </p:cNvPr>
          <p:cNvSpPr txBox="1"/>
          <p:nvPr/>
        </p:nvSpPr>
        <p:spPr>
          <a:xfrm>
            <a:off x="236147" y="1028433"/>
            <a:ext cx="11139853" cy="6863417"/>
          </a:xfrm>
          <a:prstGeom prst="rect">
            <a:avLst/>
          </a:prstGeom>
          <a:noFill/>
        </p:spPr>
        <p:txBody>
          <a:bodyPr wrap="square" rtlCol="0">
            <a:spAutoFit/>
          </a:bodyPr>
          <a:lstStyle/>
          <a:p>
            <a:pPr algn="ctr"/>
            <a:r>
              <a:rPr lang="en-US" sz="2000">
                <a:latin typeface="+mj-lt"/>
              </a:rPr>
              <a:t>Start with Naïve Agent :</a:t>
            </a:r>
          </a:p>
          <a:p>
            <a:endParaRPr lang="en-US" sz="2000">
              <a:latin typeface="+mj-lt"/>
            </a:endParaRPr>
          </a:p>
          <a:p>
            <a:pPr marL="800100" lvl="1" indent="-342900">
              <a:buFont typeface="+mj-lt"/>
              <a:buAutoNum type="arabicPeriod"/>
            </a:pPr>
            <a:r>
              <a:rPr lang="en-US" sz="2000">
                <a:latin typeface="+mj-lt"/>
              </a:rPr>
              <a:t>Rank &amp; Tie Break: 	Rank </a:t>
            </a:r>
            <a:r>
              <a:rPr lang="en-US" sz="2000" b="1">
                <a:latin typeface="+mj-lt"/>
              </a:rPr>
              <a:t>Metric A </a:t>
            </a:r>
            <a:r>
              <a:rPr lang="en-US" sz="2000">
                <a:latin typeface="+mj-lt"/>
              </a:rPr>
              <a:t>(num to pattern line) &amp;</a:t>
            </a:r>
            <a:r>
              <a:rPr lang="en-US" sz="2000" b="1">
                <a:latin typeface="+mj-lt"/>
              </a:rPr>
              <a:t>		</a:t>
            </a:r>
          </a:p>
          <a:p>
            <a:pPr lvl="3"/>
            <a:r>
              <a:rPr lang="en-US" sz="2000" b="1">
                <a:latin typeface="+mj-lt"/>
              </a:rPr>
              <a:t>		</a:t>
            </a:r>
            <a:r>
              <a:rPr lang="en-US" sz="2000">
                <a:latin typeface="+mj-lt"/>
              </a:rPr>
              <a:t>Tie</a:t>
            </a:r>
            <a:r>
              <a:rPr lang="en-US" sz="2000" b="1">
                <a:latin typeface="+mj-lt"/>
              </a:rPr>
              <a:t> </a:t>
            </a:r>
            <a:r>
              <a:rPr lang="en-US" sz="2000">
                <a:latin typeface="+mj-lt"/>
              </a:rPr>
              <a:t>Break</a:t>
            </a:r>
            <a:r>
              <a:rPr lang="en-US" sz="2000" b="1">
                <a:latin typeface="+mj-lt"/>
              </a:rPr>
              <a:t> Metrics B</a:t>
            </a:r>
            <a:r>
              <a:rPr lang="en-US" sz="2000">
                <a:latin typeface="+mj-lt"/>
              </a:rPr>
              <a:t> (num to floor line)</a:t>
            </a:r>
          </a:p>
          <a:p>
            <a:pPr lvl="1"/>
            <a:endParaRPr lang="en-US" sz="2000">
              <a:latin typeface="+mj-lt"/>
            </a:endParaRPr>
          </a:p>
          <a:p>
            <a:pPr marL="800100" lvl="1" indent="-342900">
              <a:buFont typeface="+mj-lt"/>
              <a:buAutoNum type="arabicPeriod"/>
            </a:pPr>
            <a:r>
              <a:rPr lang="en-US" sz="2000">
                <a:latin typeface="+mj-lt"/>
              </a:rPr>
              <a:t>Combine:  	Rank </a:t>
            </a:r>
            <a:r>
              <a:rPr lang="en-US" sz="2000" b="1">
                <a:latin typeface="+mj-lt"/>
              </a:rPr>
              <a:t>Metric A</a:t>
            </a:r>
            <a:r>
              <a:rPr lang="en-US" sz="2000">
                <a:latin typeface="+mj-lt"/>
              </a:rPr>
              <a:t> (num to pattern line) + Rank </a:t>
            </a:r>
            <a:r>
              <a:rPr lang="en-US" sz="2000" b="1">
                <a:latin typeface="+mj-lt"/>
              </a:rPr>
              <a:t>Metric B </a:t>
            </a:r>
            <a:r>
              <a:rPr lang="en-US" sz="2000">
                <a:latin typeface="+mj-lt"/>
              </a:rPr>
              <a:t>(num to floor line) =  </a:t>
            </a:r>
          </a:p>
          <a:p>
            <a:pPr lvl="1"/>
            <a:r>
              <a:rPr lang="en-US" sz="2000" b="1">
                <a:latin typeface="+mj-lt"/>
              </a:rPr>
              <a:t>			</a:t>
            </a:r>
            <a:r>
              <a:rPr lang="en-US" sz="2000">
                <a:latin typeface="+mj-lt"/>
              </a:rPr>
              <a:t>Rank</a:t>
            </a:r>
            <a:r>
              <a:rPr lang="en-US" sz="2000" b="1">
                <a:latin typeface="+mj-lt"/>
              </a:rPr>
              <a:t> Metrics AB </a:t>
            </a:r>
            <a:r>
              <a:rPr lang="en-US" sz="2000">
                <a:latin typeface="+mj-lt"/>
              </a:rPr>
              <a:t>(num to pattern line - num to floor line)</a:t>
            </a:r>
          </a:p>
          <a:p>
            <a:pPr lvl="3"/>
            <a:endParaRPr lang="en-US" sz="2000">
              <a:latin typeface="+mj-lt"/>
            </a:endParaRPr>
          </a:p>
          <a:p>
            <a:pPr marL="800100" lvl="1" indent="-342900">
              <a:buFont typeface="+mj-lt"/>
              <a:buAutoNum type="arabicPeriod"/>
            </a:pPr>
            <a:r>
              <a:rPr lang="en-US" sz="2000">
                <a:latin typeface="+mj-lt"/>
              </a:rPr>
              <a:t>Add: 		Rank </a:t>
            </a:r>
            <a:r>
              <a:rPr lang="en-US" sz="2000" b="1">
                <a:latin typeface="+mj-lt"/>
              </a:rPr>
              <a:t>Metric C  </a:t>
            </a:r>
            <a:r>
              <a:rPr lang="en-US" sz="2000">
                <a:latin typeface="+mj-lt"/>
              </a:rPr>
              <a:t>(turn score + endgame score)</a:t>
            </a:r>
          </a:p>
          <a:p>
            <a:pPr marL="800100" lvl="1" indent="-342900">
              <a:buFont typeface="+mj-lt"/>
              <a:buAutoNum type="arabicPeriod"/>
            </a:pPr>
            <a:endParaRPr lang="en-US" sz="2000">
              <a:latin typeface="+mj-lt"/>
            </a:endParaRPr>
          </a:p>
          <a:p>
            <a:pPr marL="800100" lvl="1" indent="-342900">
              <a:buFont typeface="+mj-lt"/>
              <a:buAutoNum type="arabicPeriod"/>
            </a:pPr>
            <a:r>
              <a:rPr lang="en-US" sz="2000">
                <a:latin typeface="+mj-lt"/>
              </a:rPr>
              <a:t>Add: 		Rank </a:t>
            </a:r>
            <a:r>
              <a:rPr lang="en-US" sz="2000" b="1">
                <a:latin typeface="+mj-lt"/>
              </a:rPr>
              <a:t>Metric D </a:t>
            </a:r>
            <a:r>
              <a:rPr lang="en-US" sz="2000">
                <a:latin typeface="+mj-lt"/>
              </a:rPr>
              <a:t>(count neighbor tiles)</a:t>
            </a:r>
          </a:p>
          <a:p>
            <a:pPr marL="800100" lvl="1" indent="-342900">
              <a:buFont typeface="+mj-lt"/>
              <a:buAutoNum type="arabicPeriod"/>
            </a:pPr>
            <a:endParaRPr lang="en-US" sz="2000">
              <a:latin typeface="+mj-lt"/>
            </a:endParaRPr>
          </a:p>
          <a:p>
            <a:pPr marL="800100" lvl="1" indent="-342900">
              <a:buFont typeface="+mj-lt"/>
              <a:buAutoNum type="arabicPeriod"/>
            </a:pPr>
            <a:r>
              <a:rPr lang="en-US" sz="2000">
                <a:latin typeface="+mj-lt"/>
              </a:rPr>
              <a:t>Change: 		Rank </a:t>
            </a:r>
            <a:r>
              <a:rPr lang="en-US" sz="2000" b="1">
                <a:latin typeface="+mj-lt"/>
              </a:rPr>
              <a:t>Metric C </a:t>
            </a:r>
            <a:r>
              <a:rPr lang="en-US" sz="2000">
                <a:latin typeface="+mj-lt"/>
              </a:rPr>
              <a:t>(turn score + end game score) -&gt; Rank </a:t>
            </a:r>
            <a:r>
              <a:rPr lang="en-US" sz="2000" b="1">
                <a:latin typeface="+mj-lt"/>
              </a:rPr>
              <a:t>Metric C </a:t>
            </a:r>
            <a:r>
              <a:rPr lang="en-US" sz="2000">
                <a:latin typeface="+mj-lt"/>
              </a:rPr>
              <a:t>(end game score)</a:t>
            </a:r>
          </a:p>
          <a:p>
            <a:pPr marL="800100" lvl="1" indent="-342900">
              <a:buFont typeface="+mj-lt"/>
              <a:buAutoNum type="arabicPeriod"/>
            </a:pPr>
            <a:endParaRPr lang="en-US" sz="2000">
              <a:solidFill>
                <a:srgbClr val="7030A0"/>
              </a:solidFill>
              <a:latin typeface="+mj-lt"/>
            </a:endParaRPr>
          </a:p>
          <a:p>
            <a:pPr marL="800100" lvl="1" indent="-342900">
              <a:buFont typeface="+mj-lt"/>
              <a:buAutoNum type="arabicPeriod"/>
            </a:pPr>
            <a:r>
              <a:rPr lang="en-US" sz="2000">
                <a:latin typeface="+mj-lt"/>
              </a:rPr>
              <a:t>Final:		</a:t>
            </a:r>
            <a:r>
              <a:rPr lang="en-US" sz="2000">
                <a:solidFill>
                  <a:schemeClr val="accent1"/>
                </a:solidFill>
                <a:latin typeface="+mj-lt"/>
              </a:rPr>
              <a:t>Rank </a:t>
            </a:r>
            <a:r>
              <a:rPr lang="en-US" sz="2000" b="1">
                <a:solidFill>
                  <a:schemeClr val="accent1"/>
                </a:solidFill>
                <a:latin typeface="+mj-lt"/>
              </a:rPr>
              <a:t>Metrics</a:t>
            </a:r>
            <a:r>
              <a:rPr lang="en-US" sz="2000">
                <a:solidFill>
                  <a:schemeClr val="accent1"/>
                </a:solidFill>
                <a:latin typeface="+mj-lt"/>
              </a:rPr>
              <a:t> </a:t>
            </a:r>
            <a:r>
              <a:rPr lang="en-US" sz="2000" b="1">
                <a:solidFill>
                  <a:schemeClr val="accent1"/>
                </a:solidFill>
                <a:latin typeface="+mj-lt"/>
              </a:rPr>
              <a:t>AB </a:t>
            </a:r>
            <a:r>
              <a:rPr lang="en-US" sz="2000">
                <a:solidFill>
                  <a:schemeClr val="accent1"/>
                </a:solidFill>
                <a:latin typeface="+mj-lt"/>
              </a:rPr>
              <a:t>(num to pattern line - num to floor line) &amp;</a:t>
            </a:r>
          </a:p>
          <a:p>
            <a:pPr lvl="5"/>
            <a:r>
              <a:rPr lang="en-US" sz="2000">
                <a:solidFill>
                  <a:schemeClr val="accent1"/>
                </a:solidFill>
                <a:latin typeface="+mj-lt"/>
              </a:rPr>
              <a:t>	Rank </a:t>
            </a:r>
            <a:r>
              <a:rPr lang="en-US" sz="2000" b="1">
                <a:solidFill>
                  <a:schemeClr val="accent1"/>
                </a:solidFill>
                <a:latin typeface="+mj-lt"/>
              </a:rPr>
              <a:t>Metric C </a:t>
            </a:r>
            <a:r>
              <a:rPr lang="en-US" sz="2000">
                <a:solidFill>
                  <a:schemeClr val="accent1"/>
                </a:solidFill>
                <a:latin typeface="+mj-lt"/>
              </a:rPr>
              <a:t>(end game score) &amp;</a:t>
            </a:r>
          </a:p>
          <a:p>
            <a:pPr lvl="5"/>
            <a:r>
              <a:rPr lang="en-US" sz="2000">
                <a:solidFill>
                  <a:schemeClr val="accent1"/>
                </a:solidFill>
                <a:latin typeface="+mj-lt"/>
              </a:rPr>
              <a:t>	Rank </a:t>
            </a:r>
            <a:r>
              <a:rPr lang="en-US" sz="2000" b="1">
                <a:solidFill>
                  <a:schemeClr val="accent1"/>
                </a:solidFill>
                <a:latin typeface="+mj-lt"/>
              </a:rPr>
              <a:t>Metric D </a:t>
            </a:r>
            <a:r>
              <a:rPr lang="en-US" sz="2000">
                <a:solidFill>
                  <a:schemeClr val="accent1"/>
                </a:solidFill>
                <a:latin typeface="+mj-lt"/>
              </a:rPr>
              <a:t>(count neighbor tiles)</a:t>
            </a:r>
          </a:p>
          <a:p>
            <a:pPr lvl="5"/>
            <a:endParaRPr lang="en-US" sz="2000"/>
          </a:p>
          <a:p>
            <a:pPr lvl="5"/>
            <a:endParaRPr lang="en-US" sz="2000"/>
          </a:p>
          <a:p>
            <a:pPr marL="800100" lvl="1" indent="-342900">
              <a:buFont typeface="+mj-lt"/>
              <a:buAutoNum type="arabicPeriod"/>
            </a:pPr>
            <a:endParaRPr lang="en-US" sz="2000">
              <a:latin typeface="+mj-lt"/>
            </a:endParaRPr>
          </a:p>
          <a:p>
            <a:pPr lvl="1"/>
            <a:endParaRPr lang="en-US" sz="2000">
              <a:latin typeface="+mj-lt"/>
            </a:endParaRPr>
          </a:p>
          <a:p>
            <a:pPr marL="342900" indent="-342900">
              <a:buFont typeface="+mj-lt"/>
              <a:buAutoNum type="arabicPeriod"/>
            </a:pPr>
            <a:endParaRPr lang="en-US" sz="2000">
              <a:latin typeface="+mj-lt"/>
            </a:endParaRPr>
          </a:p>
        </p:txBody>
      </p:sp>
      <p:sp>
        <p:nvSpPr>
          <p:cNvPr id="20" name="Arrow: Down 19">
            <a:extLst>
              <a:ext uri="{FF2B5EF4-FFF2-40B4-BE49-F238E27FC236}">
                <a16:creationId xmlns:a16="http://schemas.microsoft.com/office/drawing/2014/main" id="{690EB06C-9966-478E-BEA1-32B8010DBD1D}"/>
              </a:ext>
            </a:extLst>
          </p:cNvPr>
          <p:cNvSpPr/>
          <p:nvPr/>
        </p:nvSpPr>
        <p:spPr>
          <a:xfrm>
            <a:off x="11401753" y="1491054"/>
            <a:ext cx="187753" cy="490376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3C787151-BC2E-42F7-BEE2-85A1AE235813}"/>
              </a:ext>
            </a:extLst>
          </p:cNvPr>
          <p:cNvCxnSpPr>
            <a:cxnSpLocks/>
          </p:cNvCxnSpPr>
          <p:nvPr/>
        </p:nvCxnSpPr>
        <p:spPr>
          <a:xfrm>
            <a:off x="896815" y="2376147"/>
            <a:ext cx="101463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002C78B7-B0A6-4A69-80B5-A4186EEAF805}"/>
              </a:ext>
            </a:extLst>
          </p:cNvPr>
          <p:cNvCxnSpPr>
            <a:cxnSpLocks/>
          </p:cNvCxnSpPr>
          <p:nvPr/>
        </p:nvCxnSpPr>
        <p:spPr>
          <a:xfrm>
            <a:off x="896815" y="3357792"/>
            <a:ext cx="10146323" cy="2513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450FC16-B0E9-48C4-8F9E-D7620ADE06F2}"/>
              </a:ext>
            </a:extLst>
          </p:cNvPr>
          <p:cNvCxnSpPr>
            <a:cxnSpLocks/>
          </p:cNvCxnSpPr>
          <p:nvPr/>
        </p:nvCxnSpPr>
        <p:spPr>
          <a:xfrm>
            <a:off x="914400" y="4014934"/>
            <a:ext cx="1012873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C839B03-14F3-4B5F-B2F0-63944682A675}"/>
              </a:ext>
            </a:extLst>
          </p:cNvPr>
          <p:cNvCxnSpPr>
            <a:cxnSpLocks/>
          </p:cNvCxnSpPr>
          <p:nvPr/>
        </p:nvCxnSpPr>
        <p:spPr>
          <a:xfrm>
            <a:off x="931985" y="4634685"/>
            <a:ext cx="1020786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45DBC46-32BE-4AEC-B0E4-761B3E4104E4}"/>
              </a:ext>
            </a:extLst>
          </p:cNvPr>
          <p:cNvCxnSpPr>
            <a:cxnSpLocks/>
          </p:cNvCxnSpPr>
          <p:nvPr/>
        </p:nvCxnSpPr>
        <p:spPr>
          <a:xfrm>
            <a:off x="861646" y="1491054"/>
            <a:ext cx="101023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D9EFB61-C130-4A32-9234-41488D92106D}"/>
              </a:ext>
            </a:extLst>
          </p:cNvPr>
          <p:cNvCxnSpPr>
            <a:cxnSpLocks/>
          </p:cNvCxnSpPr>
          <p:nvPr/>
        </p:nvCxnSpPr>
        <p:spPr>
          <a:xfrm>
            <a:off x="931985" y="5210200"/>
            <a:ext cx="10207868" cy="0"/>
          </a:xfrm>
          <a:prstGeom prst="line">
            <a:avLst/>
          </a:prstGeom>
        </p:spPr>
        <p:style>
          <a:lnRef idx="1">
            <a:schemeClr val="accent1"/>
          </a:lnRef>
          <a:fillRef idx="0">
            <a:schemeClr val="accent1"/>
          </a:fillRef>
          <a:effectRef idx="0">
            <a:schemeClr val="accent1"/>
          </a:effectRef>
          <a:fontRef idx="minor">
            <a:schemeClr val="tx1"/>
          </a:fontRef>
        </p:style>
      </p:cxnSp>
      <p:sp>
        <p:nvSpPr>
          <p:cNvPr id="77" name="Slide Number Placeholder 2">
            <a:extLst>
              <a:ext uri="{FF2B5EF4-FFF2-40B4-BE49-F238E27FC236}">
                <a16:creationId xmlns:a16="http://schemas.microsoft.com/office/drawing/2014/main" id="{C8EA4AC5-328A-49B8-B570-F3F3DE4DEF0E}"/>
              </a:ext>
            </a:extLst>
          </p:cNvPr>
          <p:cNvSpPr>
            <a:spLocks noGrp="1"/>
          </p:cNvSpPr>
          <p:nvPr>
            <p:ph type="sldNum" sz="quarter" idx="12"/>
          </p:nvPr>
        </p:nvSpPr>
        <p:spPr>
          <a:xfrm>
            <a:off x="8610600" y="6404319"/>
            <a:ext cx="2743200" cy="365125"/>
          </a:xfrm>
        </p:spPr>
        <p:txBody>
          <a:bodyPr/>
          <a:lstStyle/>
          <a:p>
            <a:fld id="{27909D73-46C3-477F-908B-8E26AD05CFB8}" type="slidenum">
              <a:rPr lang="en-AU" smtClean="0"/>
              <a:t>22</a:t>
            </a:fld>
            <a:endParaRPr lang="en-AU"/>
          </a:p>
        </p:txBody>
      </p:sp>
      <p:cxnSp>
        <p:nvCxnSpPr>
          <p:cNvPr id="78" name="Straight Connector 77">
            <a:extLst>
              <a:ext uri="{FF2B5EF4-FFF2-40B4-BE49-F238E27FC236}">
                <a16:creationId xmlns:a16="http://schemas.microsoft.com/office/drawing/2014/main" id="{49FC4CAF-A008-4BCD-9003-7D50743D77D7}"/>
              </a:ext>
            </a:extLst>
          </p:cNvPr>
          <p:cNvCxnSpPr>
            <a:cxnSpLocks/>
          </p:cNvCxnSpPr>
          <p:nvPr/>
        </p:nvCxnSpPr>
        <p:spPr>
          <a:xfrm>
            <a:off x="896815" y="6394819"/>
            <a:ext cx="1020786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737592"/>
      </p:ext>
    </p:extLst>
  </p:cSld>
  <p:clrMapOvr>
    <a:masterClrMapping/>
  </p:clrMapOvr>
  <mc:AlternateContent xmlns:mc="http://schemas.openxmlformats.org/markup-compatibility/2006" xmlns:p14="http://schemas.microsoft.com/office/powerpoint/2010/main">
    <mc:Choice Requires="p14">
      <p:transition spd="slow" p14:dur="2000" advTm="162"/>
    </mc:Choice>
    <mc:Fallback xmlns="">
      <p:transition spd="slow" advTm="162"/>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9F80-DC0E-481C-9852-FE6EBCDEAD71}"/>
              </a:ext>
            </a:extLst>
          </p:cNvPr>
          <p:cNvSpPr>
            <a:spLocks noGrp="1"/>
          </p:cNvSpPr>
          <p:nvPr>
            <p:ph type="title"/>
          </p:nvPr>
        </p:nvSpPr>
        <p:spPr>
          <a:xfrm>
            <a:off x="1057800" y="407531"/>
            <a:ext cx="10296000" cy="731053"/>
          </a:xfrm>
        </p:spPr>
        <p:txBody>
          <a:bodyPr>
            <a:normAutofit fontScale="90000"/>
          </a:bodyPr>
          <a:lstStyle/>
          <a:p>
            <a:r>
              <a:rPr lang="en-US" sz="2800">
                <a:latin typeface="Georgia" panose="02040502050405020303" pitchFamily="18" charset="0"/>
              </a:rPr>
              <a:t>Agent Design: Timeline Overview (continue)</a:t>
            </a:r>
            <a:br>
              <a:rPr lang="en-US" sz="2800">
                <a:latin typeface="Georgia" panose="02040502050405020303" pitchFamily="18" charset="0"/>
              </a:rPr>
            </a:br>
            <a:r>
              <a:rPr lang="en-US" sz="2000">
                <a:latin typeface="Georgia" panose="02040502050405020303" pitchFamily="18" charset="0"/>
              </a:rPr>
              <a:t>Naïve Agent (SD) &amp; Breadth First Search Agent (BFS)</a:t>
            </a:r>
            <a:endParaRPr lang="en-US" sz="2800">
              <a:latin typeface="Georgia" panose="02040502050405020303" pitchFamily="18" charset="0"/>
            </a:endParaRPr>
          </a:p>
        </p:txBody>
      </p:sp>
      <p:sp>
        <p:nvSpPr>
          <p:cNvPr id="3" name="Slide Number Placeholder 2">
            <a:extLst>
              <a:ext uri="{FF2B5EF4-FFF2-40B4-BE49-F238E27FC236}">
                <a16:creationId xmlns:a16="http://schemas.microsoft.com/office/drawing/2014/main" id="{5152A7DC-4CCE-42FE-A5A2-9C6D90ED4E50}"/>
              </a:ext>
            </a:extLst>
          </p:cNvPr>
          <p:cNvSpPr>
            <a:spLocks noGrp="1"/>
          </p:cNvSpPr>
          <p:nvPr>
            <p:ph type="sldNum" sz="quarter" idx="12"/>
          </p:nvPr>
        </p:nvSpPr>
        <p:spPr>
          <a:xfrm>
            <a:off x="8610600" y="6085344"/>
            <a:ext cx="2743200" cy="365125"/>
          </a:xfrm>
        </p:spPr>
        <p:txBody>
          <a:bodyPr/>
          <a:lstStyle/>
          <a:p>
            <a:fld id="{27909D73-46C3-477F-908B-8E26AD05CFB8}" type="slidenum">
              <a:rPr lang="en-AU" smtClean="0"/>
              <a:t>23</a:t>
            </a:fld>
            <a:endParaRPr lang="en-AU"/>
          </a:p>
        </p:txBody>
      </p:sp>
      <p:sp>
        <p:nvSpPr>
          <p:cNvPr id="4" name="Rectangle 3">
            <a:extLst>
              <a:ext uri="{FF2B5EF4-FFF2-40B4-BE49-F238E27FC236}">
                <a16:creationId xmlns:a16="http://schemas.microsoft.com/office/drawing/2014/main" id="{2D0A2F8D-1666-48E1-BE7B-BF444C5FC2A8}"/>
              </a:ext>
            </a:extLst>
          </p:cNvPr>
          <p:cNvSpPr/>
          <p:nvPr/>
        </p:nvSpPr>
        <p:spPr>
          <a:xfrm>
            <a:off x="501162" y="1444486"/>
            <a:ext cx="10770576" cy="4401205"/>
          </a:xfrm>
          <a:prstGeom prst="rect">
            <a:avLst/>
          </a:prstGeom>
        </p:spPr>
        <p:txBody>
          <a:bodyPr wrap="square" anchor="t">
            <a:spAutoFit/>
          </a:bodyPr>
          <a:lstStyle/>
          <a:p>
            <a:pPr algn="ctr"/>
            <a:r>
              <a:rPr lang="en-US" sz="2000" dirty="0">
                <a:latin typeface="+mj-lt"/>
              </a:rPr>
              <a:t>Switch to Breadth First Search Agent :</a:t>
            </a:r>
          </a:p>
          <a:p>
            <a:endParaRPr lang="en-US" sz="2000">
              <a:latin typeface="+mj-lt"/>
            </a:endParaRPr>
          </a:p>
          <a:p>
            <a:pPr marL="800100" lvl="1" indent="-342900">
              <a:buFont typeface="+mj-lt"/>
              <a:buAutoNum type="arabicPeriod"/>
            </a:pPr>
            <a:r>
              <a:rPr lang="en-US" sz="2000" dirty="0">
                <a:latin typeface="+mj-lt"/>
              </a:rPr>
              <a:t>Rank &amp; Tie break :	Rank </a:t>
            </a:r>
            <a:r>
              <a:rPr lang="en-US" sz="2000" b="1" dirty="0">
                <a:latin typeface="+mj-lt"/>
              </a:rPr>
              <a:t>Metric C </a:t>
            </a:r>
            <a:r>
              <a:rPr lang="en-US" sz="2000" dirty="0">
                <a:latin typeface="+mj-lt"/>
              </a:rPr>
              <a:t>(turn score+ end game score) for depth 1 &amp;</a:t>
            </a:r>
            <a:endParaRPr lang="en-US" sz="2000" dirty="0">
              <a:latin typeface="+mj-lt"/>
              <a:cs typeface="Calibri Light"/>
            </a:endParaRPr>
          </a:p>
          <a:p>
            <a:pPr lvl="2"/>
            <a:r>
              <a:rPr lang="en-US" sz="2000" b="1" dirty="0">
                <a:latin typeface="+mj-lt"/>
              </a:rPr>
              <a:t>		</a:t>
            </a:r>
            <a:r>
              <a:rPr lang="en-US" sz="2000" dirty="0">
                <a:latin typeface="+mj-lt"/>
              </a:rPr>
              <a:t>Tie Break</a:t>
            </a:r>
            <a:r>
              <a:rPr lang="en-US" sz="2000" b="1" dirty="0">
                <a:latin typeface="+mj-lt"/>
              </a:rPr>
              <a:t> BFS </a:t>
            </a:r>
            <a:r>
              <a:rPr lang="en-US" sz="2000" dirty="0">
                <a:latin typeface="+mj-lt"/>
              </a:rPr>
              <a:t>using </a:t>
            </a:r>
            <a:r>
              <a:rPr lang="en-US" sz="2000" b="1" dirty="0">
                <a:latin typeface="+mj-lt"/>
              </a:rPr>
              <a:t>Metric C </a:t>
            </a:r>
            <a:r>
              <a:rPr lang="en-US" sz="2000" dirty="0">
                <a:latin typeface="+mj-lt"/>
              </a:rPr>
              <a:t>(turn score+ end game score) for depth 2 and 3</a:t>
            </a:r>
            <a:endParaRPr lang="en-US" sz="2000" dirty="0">
              <a:latin typeface="+mj-lt"/>
              <a:cs typeface="Calibri Light"/>
            </a:endParaRPr>
          </a:p>
          <a:p>
            <a:pPr marL="800100" lvl="1" indent="-342900">
              <a:buFont typeface="+mj-lt"/>
              <a:buAutoNum type="arabicPeriod"/>
            </a:pPr>
            <a:endParaRPr lang="en-US" sz="2000" b="1">
              <a:latin typeface="+mj-lt"/>
            </a:endParaRPr>
          </a:p>
          <a:p>
            <a:pPr marL="800100" lvl="1" indent="-342900">
              <a:buFont typeface="+mj-lt"/>
              <a:buAutoNum type="arabicPeriod"/>
            </a:pPr>
            <a:r>
              <a:rPr lang="en-US" sz="2000" dirty="0"/>
              <a:t>Prune </a:t>
            </a:r>
            <a:r>
              <a:rPr lang="en-US" sz="2000" dirty="0">
                <a:latin typeface="+mj-lt"/>
              </a:rPr>
              <a:t>: 		Prune moves number =  10</a:t>
            </a:r>
            <a:endParaRPr lang="en-US" sz="2000" dirty="0">
              <a:latin typeface="+mj-lt"/>
              <a:cs typeface="Calibri Light"/>
            </a:endParaRPr>
          </a:p>
          <a:p>
            <a:pPr marL="800100" lvl="1" indent="-342900">
              <a:buFont typeface="+mj-lt"/>
              <a:buAutoNum type="arabicPeriod"/>
            </a:pPr>
            <a:endParaRPr lang="en-US" sz="2000">
              <a:latin typeface="+mj-lt"/>
            </a:endParaRPr>
          </a:p>
          <a:p>
            <a:pPr marL="800100" lvl="1" indent="-342900">
              <a:buFont typeface="+mj-lt"/>
              <a:buAutoNum type="arabicPeriod"/>
            </a:pPr>
            <a:r>
              <a:rPr lang="en-US" sz="2000" dirty="0">
                <a:latin typeface="+mj-lt"/>
              </a:rPr>
              <a:t>Add: 		Rank </a:t>
            </a:r>
            <a:r>
              <a:rPr lang="en-US" sz="2000" b="1" dirty="0">
                <a:latin typeface="+mj-lt"/>
              </a:rPr>
              <a:t>Metric AB </a:t>
            </a:r>
            <a:r>
              <a:rPr lang="en-US" sz="2000" dirty="0">
                <a:latin typeface="+mj-lt"/>
              </a:rPr>
              <a:t>(num to pattern line - num to floor line)</a:t>
            </a:r>
            <a:endParaRPr lang="en-US" sz="2000" dirty="0">
              <a:latin typeface="+mj-lt"/>
              <a:cs typeface="Calibri Light"/>
            </a:endParaRPr>
          </a:p>
          <a:p>
            <a:pPr marL="800100" lvl="1" indent="-342900">
              <a:buFont typeface="+mj-lt"/>
              <a:buAutoNum type="arabicPeriod"/>
            </a:pPr>
            <a:endParaRPr lang="en-US" sz="2000">
              <a:latin typeface="+mj-lt"/>
            </a:endParaRPr>
          </a:p>
          <a:p>
            <a:pPr marL="800100" lvl="1" indent="-342900">
              <a:buFont typeface="+mj-lt"/>
              <a:buAutoNum type="arabicPeriod"/>
            </a:pPr>
            <a:r>
              <a:rPr lang="en-US" sz="2000" dirty="0">
                <a:latin typeface="+mj-lt"/>
              </a:rPr>
              <a:t>Final:		</a:t>
            </a:r>
            <a:r>
              <a:rPr lang="en-US" sz="2000" dirty="0">
                <a:solidFill>
                  <a:schemeClr val="accent1"/>
                </a:solidFill>
                <a:latin typeface="+mj-lt"/>
              </a:rPr>
              <a:t>Rank </a:t>
            </a:r>
            <a:r>
              <a:rPr lang="en-US" sz="2000" b="1" dirty="0">
                <a:solidFill>
                  <a:schemeClr val="accent1"/>
                </a:solidFill>
                <a:latin typeface="+mj-lt"/>
              </a:rPr>
              <a:t>Metric AB </a:t>
            </a:r>
            <a:r>
              <a:rPr lang="en-US" sz="2000" dirty="0">
                <a:solidFill>
                  <a:schemeClr val="accent1"/>
                </a:solidFill>
                <a:latin typeface="+mj-lt"/>
              </a:rPr>
              <a:t>(num to pattern line </a:t>
            </a:r>
            <a:r>
              <a:rPr lang="en-US" sz="2000">
                <a:solidFill>
                  <a:schemeClr val="accent1"/>
                </a:solidFill>
                <a:latin typeface="+mj-lt"/>
              </a:rPr>
              <a:t>-</a:t>
            </a:r>
            <a:r>
              <a:rPr lang="en-US" sz="2000" dirty="0">
                <a:solidFill>
                  <a:schemeClr val="accent1"/>
                </a:solidFill>
                <a:latin typeface="+mj-lt"/>
              </a:rPr>
              <a:t> num to floor line) &amp;</a:t>
            </a:r>
            <a:endParaRPr lang="en-US" sz="2000" dirty="0">
              <a:solidFill>
                <a:schemeClr val="accent1"/>
              </a:solidFill>
              <a:latin typeface="+mj-lt"/>
              <a:cs typeface="Calibri Light"/>
            </a:endParaRPr>
          </a:p>
          <a:p>
            <a:pPr lvl="2"/>
            <a:r>
              <a:rPr lang="en-US" sz="2000" dirty="0">
                <a:solidFill>
                  <a:schemeClr val="accent1"/>
                </a:solidFill>
                <a:latin typeface="+mj-lt"/>
              </a:rPr>
              <a:t>		Prune moves number =  10 &amp;</a:t>
            </a:r>
            <a:endParaRPr lang="en-US" sz="2000" dirty="0">
              <a:solidFill>
                <a:schemeClr val="accent1"/>
              </a:solidFill>
              <a:latin typeface="+mj-lt"/>
              <a:cs typeface="Calibri Light"/>
            </a:endParaRPr>
          </a:p>
          <a:p>
            <a:pPr lvl="5"/>
            <a:r>
              <a:rPr lang="en-US" sz="2000" dirty="0">
                <a:solidFill>
                  <a:schemeClr val="accent1"/>
                </a:solidFill>
                <a:latin typeface="+mj-lt"/>
              </a:rPr>
              <a:t>	Rank </a:t>
            </a:r>
            <a:r>
              <a:rPr lang="en-US" sz="2000" b="1" dirty="0">
                <a:solidFill>
                  <a:schemeClr val="accent1"/>
                </a:solidFill>
                <a:latin typeface="+mj-lt"/>
              </a:rPr>
              <a:t>Metric C </a:t>
            </a:r>
            <a:r>
              <a:rPr lang="en-US" sz="2000" dirty="0">
                <a:solidFill>
                  <a:schemeClr val="accent1"/>
                </a:solidFill>
                <a:latin typeface="+mj-lt"/>
              </a:rPr>
              <a:t>(turn score+ end game score) &amp;</a:t>
            </a:r>
            <a:endParaRPr lang="en-US" sz="2000" dirty="0">
              <a:solidFill>
                <a:schemeClr val="accent1"/>
              </a:solidFill>
              <a:latin typeface="+mj-lt"/>
              <a:cs typeface="Calibri Light"/>
            </a:endParaRPr>
          </a:p>
          <a:p>
            <a:pPr lvl="6"/>
            <a:r>
              <a:rPr lang="en-US" sz="2000" dirty="0">
                <a:solidFill>
                  <a:schemeClr val="accent1"/>
                </a:solidFill>
                <a:latin typeface="+mj-lt"/>
              </a:rPr>
              <a:t>Prune moves number =  10 &amp;</a:t>
            </a:r>
            <a:endParaRPr lang="en-US" sz="2000" dirty="0">
              <a:solidFill>
                <a:schemeClr val="accent1"/>
              </a:solidFill>
              <a:latin typeface="+mj-lt"/>
              <a:cs typeface="Calibri Light"/>
            </a:endParaRPr>
          </a:p>
          <a:p>
            <a:pPr lvl="2"/>
            <a:r>
              <a:rPr lang="en-US" sz="2000" b="1" dirty="0">
                <a:solidFill>
                  <a:schemeClr val="accent1"/>
                </a:solidFill>
                <a:latin typeface="+mj-lt"/>
              </a:rPr>
              <a:t>		</a:t>
            </a:r>
            <a:r>
              <a:rPr lang="en-US" sz="2000" dirty="0">
                <a:solidFill>
                  <a:schemeClr val="accent1"/>
                </a:solidFill>
                <a:latin typeface="+mj-lt"/>
              </a:rPr>
              <a:t>Tie Break</a:t>
            </a:r>
            <a:r>
              <a:rPr lang="en-US" sz="2000" b="1" dirty="0">
                <a:solidFill>
                  <a:schemeClr val="accent1"/>
                </a:solidFill>
                <a:latin typeface="+mj-lt"/>
              </a:rPr>
              <a:t> BFS </a:t>
            </a:r>
            <a:r>
              <a:rPr lang="en-US" sz="2000" dirty="0">
                <a:solidFill>
                  <a:schemeClr val="accent1"/>
                </a:solidFill>
                <a:latin typeface="+mj-lt"/>
              </a:rPr>
              <a:t>using</a:t>
            </a:r>
            <a:r>
              <a:rPr lang="en-US" sz="2000" b="1" dirty="0">
                <a:solidFill>
                  <a:schemeClr val="accent1"/>
                </a:solidFill>
                <a:latin typeface="+mj-lt"/>
              </a:rPr>
              <a:t> Metric C </a:t>
            </a:r>
            <a:r>
              <a:rPr lang="en-US" sz="2000" dirty="0">
                <a:solidFill>
                  <a:schemeClr val="accent1"/>
                </a:solidFill>
                <a:latin typeface="+mj-lt"/>
              </a:rPr>
              <a:t>(turn score+ end game score)</a:t>
            </a:r>
            <a:endParaRPr lang="en-US" sz="2000" dirty="0">
              <a:solidFill>
                <a:schemeClr val="accent1"/>
              </a:solidFill>
              <a:latin typeface="+mj-lt"/>
              <a:cs typeface="Calibri Light"/>
            </a:endParaRPr>
          </a:p>
        </p:txBody>
      </p:sp>
      <p:cxnSp>
        <p:nvCxnSpPr>
          <p:cNvPr id="6" name="Straight Connector 5">
            <a:extLst>
              <a:ext uri="{FF2B5EF4-FFF2-40B4-BE49-F238E27FC236}">
                <a16:creationId xmlns:a16="http://schemas.microsoft.com/office/drawing/2014/main" id="{0CA8E712-7A27-4FFA-8021-E11A473B2761}"/>
              </a:ext>
            </a:extLst>
          </p:cNvPr>
          <p:cNvCxnSpPr>
            <a:cxnSpLocks/>
          </p:cNvCxnSpPr>
          <p:nvPr/>
        </p:nvCxnSpPr>
        <p:spPr>
          <a:xfrm>
            <a:off x="1266092" y="2786933"/>
            <a:ext cx="94781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30676BF8-D80C-497A-AEA1-8732382CA7EB}"/>
              </a:ext>
            </a:extLst>
          </p:cNvPr>
          <p:cNvCxnSpPr>
            <a:cxnSpLocks/>
          </p:cNvCxnSpPr>
          <p:nvPr/>
        </p:nvCxnSpPr>
        <p:spPr>
          <a:xfrm>
            <a:off x="1266092" y="3475663"/>
            <a:ext cx="94781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4627AF3-F31D-401D-BFF5-AD06E8965047}"/>
              </a:ext>
            </a:extLst>
          </p:cNvPr>
          <p:cNvCxnSpPr>
            <a:cxnSpLocks/>
          </p:cNvCxnSpPr>
          <p:nvPr/>
        </p:nvCxnSpPr>
        <p:spPr>
          <a:xfrm>
            <a:off x="1266092" y="4147516"/>
            <a:ext cx="9478108"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Arrow: Down 8">
            <a:extLst>
              <a:ext uri="{FF2B5EF4-FFF2-40B4-BE49-F238E27FC236}">
                <a16:creationId xmlns:a16="http://schemas.microsoft.com/office/drawing/2014/main" id="{9A4598B0-4818-44F3-A3EA-23B5B690D9AD}"/>
              </a:ext>
            </a:extLst>
          </p:cNvPr>
          <p:cNvSpPr/>
          <p:nvPr/>
        </p:nvSpPr>
        <p:spPr>
          <a:xfrm>
            <a:off x="11167073" y="1529500"/>
            <a:ext cx="186727" cy="4316185"/>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3A8FB1BC-A3B3-4651-B2EA-84A82920F025}"/>
              </a:ext>
            </a:extLst>
          </p:cNvPr>
          <p:cNvCxnSpPr>
            <a:cxnSpLocks/>
          </p:cNvCxnSpPr>
          <p:nvPr/>
        </p:nvCxnSpPr>
        <p:spPr>
          <a:xfrm>
            <a:off x="1266092" y="1924414"/>
            <a:ext cx="947810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5129FB6-9AEB-403A-B41C-E3B0925C1C37}"/>
              </a:ext>
            </a:extLst>
          </p:cNvPr>
          <p:cNvCxnSpPr>
            <a:cxnSpLocks/>
          </p:cNvCxnSpPr>
          <p:nvPr/>
        </p:nvCxnSpPr>
        <p:spPr>
          <a:xfrm>
            <a:off x="1356946" y="5917700"/>
            <a:ext cx="947810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1259256"/>
      </p:ext>
    </p:extLst>
  </p:cSld>
  <p:clrMapOvr>
    <a:masterClrMapping/>
  </p:clrMapOvr>
  <mc:AlternateContent xmlns:mc="http://schemas.openxmlformats.org/markup-compatibility/2006" xmlns:p14="http://schemas.microsoft.com/office/powerpoint/2010/main">
    <mc:Choice Requires="p14">
      <p:transition spd="slow" p14:dur="2000" advTm="1336"/>
    </mc:Choice>
    <mc:Fallback xmlns="">
      <p:transition spd="slow" advTm="1336"/>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9F80-DC0E-481C-9852-FE6EBCDEAD71}"/>
              </a:ext>
            </a:extLst>
          </p:cNvPr>
          <p:cNvSpPr>
            <a:spLocks noGrp="1"/>
          </p:cNvSpPr>
          <p:nvPr>
            <p:ph type="title"/>
          </p:nvPr>
        </p:nvSpPr>
        <p:spPr>
          <a:xfrm>
            <a:off x="1437557" y="412755"/>
            <a:ext cx="10296000" cy="731053"/>
          </a:xfrm>
        </p:spPr>
        <p:txBody>
          <a:bodyPr>
            <a:normAutofit fontScale="90000"/>
          </a:bodyPr>
          <a:lstStyle/>
          <a:p>
            <a:r>
              <a:rPr lang="en-US" sz="2800">
                <a:latin typeface="Georgia" panose="02040502050405020303" pitchFamily="18" charset="0"/>
              </a:rPr>
              <a:t>Agent Design: How it works</a:t>
            </a:r>
            <a:br>
              <a:rPr lang="en-US" sz="2800">
                <a:latin typeface="Georgia" panose="02040502050405020303" pitchFamily="18" charset="0"/>
              </a:rPr>
            </a:br>
            <a:r>
              <a:rPr lang="en-US" sz="2000">
                <a:latin typeface="Georgia" panose="02040502050405020303" pitchFamily="18" charset="0"/>
              </a:rPr>
              <a:t>Minimax Agent</a:t>
            </a:r>
            <a:endParaRPr lang="en-US" sz="2800">
              <a:latin typeface="Georgia" panose="02040502050405020303" pitchFamily="18" charset="0"/>
            </a:endParaRPr>
          </a:p>
        </p:txBody>
      </p:sp>
      <p:sp>
        <p:nvSpPr>
          <p:cNvPr id="3" name="Slide Number Placeholder 2">
            <a:extLst>
              <a:ext uri="{FF2B5EF4-FFF2-40B4-BE49-F238E27FC236}">
                <a16:creationId xmlns:a16="http://schemas.microsoft.com/office/drawing/2014/main" id="{5152A7DC-4CCE-42FE-A5A2-9C6D90ED4E50}"/>
              </a:ext>
            </a:extLst>
          </p:cNvPr>
          <p:cNvSpPr>
            <a:spLocks noGrp="1"/>
          </p:cNvSpPr>
          <p:nvPr>
            <p:ph type="sldNum" sz="quarter" idx="12"/>
          </p:nvPr>
        </p:nvSpPr>
        <p:spPr/>
        <p:txBody>
          <a:bodyPr/>
          <a:lstStyle/>
          <a:p>
            <a:fld id="{27909D73-46C3-477F-908B-8E26AD05CFB8}" type="slidenum">
              <a:rPr lang="en-AU" smtClean="0"/>
              <a:t>24</a:t>
            </a:fld>
            <a:endParaRPr lang="en-AU"/>
          </a:p>
        </p:txBody>
      </p:sp>
      <p:sp>
        <p:nvSpPr>
          <p:cNvPr id="5" name="Oval 4">
            <a:extLst>
              <a:ext uri="{FF2B5EF4-FFF2-40B4-BE49-F238E27FC236}">
                <a16:creationId xmlns:a16="http://schemas.microsoft.com/office/drawing/2014/main" id="{464355D1-A7DF-453E-984B-470DD402CFD4}"/>
              </a:ext>
            </a:extLst>
          </p:cNvPr>
          <p:cNvSpPr/>
          <p:nvPr/>
        </p:nvSpPr>
        <p:spPr>
          <a:xfrm>
            <a:off x="3734241" y="2920670"/>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6" name="Rectangle 5">
            <a:extLst>
              <a:ext uri="{FF2B5EF4-FFF2-40B4-BE49-F238E27FC236}">
                <a16:creationId xmlns:a16="http://schemas.microsoft.com/office/drawing/2014/main" id="{F0AB345C-1FDF-4EA3-8D74-B0F90E50F31B}"/>
              </a:ext>
            </a:extLst>
          </p:cNvPr>
          <p:cNvSpPr/>
          <p:nvPr/>
        </p:nvSpPr>
        <p:spPr>
          <a:xfrm>
            <a:off x="3032374" y="3706544"/>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6" name="Oval 15">
            <a:extLst>
              <a:ext uri="{FF2B5EF4-FFF2-40B4-BE49-F238E27FC236}">
                <a16:creationId xmlns:a16="http://schemas.microsoft.com/office/drawing/2014/main" id="{3DB8E31A-7B0F-4E1C-977A-BC923AB9BD59}"/>
              </a:ext>
            </a:extLst>
          </p:cNvPr>
          <p:cNvSpPr/>
          <p:nvPr/>
        </p:nvSpPr>
        <p:spPr>
          <a:xfrm>
            <a:off x="2474518" y="4454814"/>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9</a:t>
            </a:r>
          </a:p>
        </p:txBody>
      </p:sp>
      <p:sp>
        <p:nvSpPr>
          <p:cNvPr id="17" name="Oval 16">
            <a:extLst>
              <a:ext uri="{FF2B5EF4-FFF2-40B4-BE49-F238E27FC236}">
                <a16:creationId xmlns:a16="http://schemas.microsoft.com/office/drawing/2014/main" id="{6F704D94-B1FB-4142-8C1E-C5B31FAFF422}"/>
              </a:ext>
            </a:extLst>
          </p:cNvPr>
          <p:cNvSpPr/>
          <p:nvPr/>
        </p:nvSpPr>
        <p:spPr>
          <a:xfrm>
            <a:off x="3478950" y="4509343"/>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5</a:t>
            </a:r>
          </a:p>
        </p:txBody>
      </p:sp>
      <p:sp>
        <p:nvSpPr>
          <p:cNvPr id="23" name="Rectangle 22">
            <a:extLst>
              <a:ext uri="{FF2B5EF4-FFF2-40B4-BE49-F238E27FC236}">
                <a16:creationId xmlns:a16="http://schemas.microsoft.com/office/drawing/2014/main" id="{D520D47D-EB7B-49D4-8FDE-D6BA360E4596}"/>
              </a:ext>
            </a:extLst>
          </p:cNvPr>
          <p:cNvSpPr/>
          <p:nvPr/>
        </p:nvSpPr>
        <p:spPr>
          <a:xfrm>
            <a:off x="4620361" y="3756343"/>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24" name="Oval 23">
            <a:extLst>
              <a:ext uri="{FF2B5EF4-FFF2-40B4-BE49-F238E27FC236}">
                <a16:creationId xmlns:a16="http://schemas.microsoft.com/office/drawing/2014/main" id="{AF27AB02-1FA6-4C3D-9514-49705E80D8F7}"/>
              </a:ext>
            </a:extLst>
          </p:cNvPr>
          <p:cNvSpPr/>
          <p:nvPr/>
        </p:nvSpPr>
        <p:spPr>
          <a:xfrm>
            <a:off x="4062505" y="4504613"/>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25" name="Oval 24">
            <a:extLst>
              <a:ext uri="{FF2B5EF4-FFF2-40B4-BE49-F238E27FC236}">
                <a16:creationId xmlns:a16="http://schemas.microsoft.com/office/drawing/2014/main" id="{51017A05-C168-4B53-8A4F-BD27763B99F5}"/>
              </a:ext>
            </a:extLst>
          </p:cNvPr>
          <p:cNvSpPr/>
          <p:nvPr/>
        </p:nvSpPr>
        <p:spPr>
          <a:xfrm>
            <a:off x="5063257" y="4502681"/>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2</a:t>
            </a:r>
          </a:p>
        </p:txBody>
      </p:sp>
      <p:cxnSp>
        <p:nvCxnSpPr>
          <p:cNvPr id="39" name="Straight Connector 38">
            <a:extLst>
              <a:ext uri="{FF2B5EF4-FFF2-40B4-BE49-F238E27FC236}">
                <a16:creationId xmlns:a16="http://schemas.microsoft.com/office/drawing/2014/main" id="{99E2767D-0633-4447-B0ED-5B13409D6B73}"/>
              </a:ext>
            </a:extLst>
          </p:cNvPr>
          <p:cNvCxnSpPr>
            <a:cxnSpLocks/>
            <a:stCxn id="6" idx="0"/>
            <a:endCxn id="5" idx="3"/>
          </p:cNvCxnSpPr>
          <p:nvPr/>
        </p:nvCxnSpPr>
        <p:spPr>
          <a:xfrm flipV="1">
            <a:off x="3149407" y="3232324"/>
            <a:ext cx="632907" cy="474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B4CA24C-E973-4FE1-8A48-F0EA77D98C29}"/>
              </a:ext>
            </a:extLst>
          </p:cNvPr>
          <p:cNvCxnSpPr>
            <a:stCxn id="16" idx="0"/>
            <a:endCxn id="6" idx="2"/>
          </p:cNvCxnSpPr>
          <p:nvPr/>
        </p:nvCxnSpPr>
        <p:spPr>
          <a:xfrm flipV="1">
            <a:off x="2638650" y="4071669"/>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F73CAC0-B920-43F5-86E5-4C9DCE75C24A}"/>
              </a:ext>
            </a:extLst>
          </p:cNvPr>
          <p:cNvCxnSpPr>
            <a:stCxn id="17" idx="0"/>
            <a:endCxn id="6" idx="2"/>
          </p:cNvCxnSpPr>
          <p:nvPr/>
        </p:nvCxnSpPr>
        <p:spPr>
          <a:xfrm flipH="1" flipV="1">
            <a:off x="3149407" y="4071669"/>
            <a:ext cx="493675" cy="437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CFCF739-6C9D-454C-9BBF-4358D3D4913E}"/>
              </a:ext>
            </a:extLst>
          </p:cNvPr>
          <p:cNvCxnSpPr>
            <a:stCxn id="24" idx="0"/>
            <a:endCxn id="23" idx="2"/>
          </p:cNvCxnSpPr>
          <p:nvPr/>
        </p:nvCxnSpPr>
        <p:spPr>
          <a:xfrm flipV="1">
            <a:off x="4226637" y="4121468"/>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C267490-A7D2-437A-BD42-98F42766DC4D}"/>
              </a:ext>
            </a:extLst>
          </p:cNvPr>
          <p:cNvCxnSpPr>
            <a:stCxn id="23" idx="2"/>
            <a:endCxn id="25" idx="0"/>
          </p:cNvCxnSpPr>
          <p:nvPr/>
        </p:nvCxnSpPr>
        <p:spPr>
          <a:xfrm>
            <a:off x="4737394" y="4121468"/>
            <a:ext cx="489995" cy="381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919709D-BB57-4EE7-9BE0-6E65B68A1B55}"/>
              </a:ext>
            </a:extLst>
          </p:cNvPr>
          <p:cNvCxnSpPr>
            <a:stCxn id="5" idx="5"/>
            <a:endCxn id="23" idx="0"/>
          </p:cNvCxnSpPr>
          <p:nvPr/>
        </p:nvCxnSpPr>
        <p:spPr>
          <a:xfrm>
            <a:off x="4014432" y="3232324"/>
            <a:ext cx="722962" cy="5240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9778A169-3431-4B9D-970A-B7BBD9FBEF3B}"/>
              </a:ext>
            </a:extLst>
          </p:cNvPr>
          <p:cNvSpPr/>
          <p:nvPr/>
        </p:nvSpPr>
        <p:spPr>
          <a:xfrm>
            <a:off x="6954616" y="2927332"/>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76" name="Rectangle 75">
            <a:extLst>
              <a:ext uri="{FF2B5EF4-FFF2-40B4-BE49-F238E27FC236}">
                <a16:creationId xmlns:a16="http://schemas.microsoft.com/office/drawing/2014/main" id="{584E5D4C-0ED5-44D5-AFB6-5D790FB03249}"/>
              </a:ext>
            </a:extLst>
          </p:cNvPr>
          <p:cNvSpPr/>
          <p:nvPr/>
        </p:nvSpPr>
        <p:spPr>
          <a:xfrm>
            <a:off x="6252749" y="3713206"/>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7" name="Oval 76">
            <a:extLst>
              <a:ext uri="{FF2B5EF4-FFF2-40B4-BE49-F238E27FC236}">
                <a16:creationId xmlns:a16="http://schemas.microsoft.com/office/drawing/2014/main" id="{F88BB0A2-6D4F-432F-BAFA-D41A9D37DAF2}"/>
              </a:ext>
            </a:extLst>
          </p:cNvPr>
          <p:cNvSpPr/>
          <p:nvPr/>
        </p:nvSpPr>
        <p:spPr>
          <a:xfrm>
            <a:off x="5694893" y="4461476"/>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7</a:t>
            </a:r>
          </a:p>
        </p:txBody>
      </p:sp>
      <p:sp>
        <p:nvSpPr>
          <p:cNvPr id="78" name="Oval 77">
            <a:extLst>
              <a:ext uri="{FF2B5EF4-FFF2-40B4-BE49-F238E27FC236}">
                <a16:creationId xmlns:a16="http://schemas.microsoft.com/office/drawing/2014/main" id="{71EEE73C-35C6-4944-BF55-B5C8CB759210}"/>
              </a:ext>
            </a:extLst>
          </p:cNvPr>
          <p:cNvSpPr/>
          <p:nvPr/>
        </p:nvSpPr>
        <p:spPr>
          <a:xfrm>
            <a:off x="6699325" y="4516005"/>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5</a:t>
            </a:r>
          </a:p>
        </p:txBody>
      </p:sp>
      <p:sp>
        <p:nvSpPr>
          <p:cNvPr id="80" name="Rectangle 79">
            <a:extLst>
              <a:ext uri="{FF2B5EF4-FFF2-40B4-BE49-F238E27FC236}">
                <a16:creationId xmlns:a16="http://schemas.microsoft.com/office/drawing/2014/main" id="{717DEBE7-D434-41F0-B1C4-28928B8E88A3}"/>
              </a:ext>
            </a:extLst>
          </p:cNvPr>
          <p:cNvSpPr/>
          <p:nvPr/>
        </p:nvSpPr>
        <p:spPr>
          <a:xfrm>
            <a:off x="7840736" y="3763005"/>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81" name="Oval 80">
            <a:extLst>
              <a:ext uri="{FF2B5EF4-FFF2-40B4-BE49-F238E27FC236}">
                <a16:creationId xmlns:a16="http://schemas.microsoft.com/office/drawing/2014/main" id="{52F8ADF5-F6E9-43D1-AE51-7FF82FD4BC3E}"/>
              </a:ext>
            </a:extLst>
          </p:cNvPr>
          <p:cNvSpPr/>
          <p:nvPr/>
        </p:nvSpPr>
        <p:spPr>
          <a:xfrm>
            <a:off x="7282880" y="4511275"/>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82" name="Oval 81">
            <a:extLst>
              <a:ext uri="{FF2B5EF4-FFF2-40B4-BE49-F238E27FC236}">
                <a16:creationId xmlns:a16="http://schemas.microsoft.com/office/drawing/2014/main" id="{1D4B9F0F-CAD4-470B-8E85-85A7C37401DA}"/>
              </a:ext>
            </a:extLst>
          </p:cNvPr>
          <p:cNvSpPr/>
          <p:nvPr/>
        </p:nvSpPr>
        <p:spPr>
          <a:xfrm>
            <a:off x="8283632" y="4509343"/>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2</a:t>
            </a:r>
          </a:p>
        </p:txBody>
      </p:sp>
      <p:cxnSp>
        <p:nvCxnSpPr>
          <p:cNvPr id="83" name="Straight Connector 82">
            <a:extLst>
              <a:ext uri="{FF2B5EF4-FFF2-40B4-BE49-F238E27FC236}">
                <a16:creationId xmlns:a16="http://schemas.microsoft.com/office/drawing/2014/main" id="{300570DD-556F-42BC-A065-C5F6300CE169}"/>
              </a:ext>
            </a:extLst>
          </p:cNvPr>
          <p:cNvCxnSpPr>
            <a:cxnSpLocks/>
            <a:stCxn id="76" idx="0"/>
            <a:endCxn id="75" idx="3"/>
          </p:cNvCxnSpPr>
          <p:nvPr/>
        </p:nvCxnSpPr>
        <p:spPr>
          <a:xfrm flipV="1">
            <a:off x="6369782" y="3238986"/>
            <a:ext cx="632907" cy="474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911F0E3-A528-496D-A630-10457E25E7D5}"/>
              </a:ext>
            </a:extLst>
          </p:cNvPr>
          <p:cNvCxnSpPr>
            <a:stCxn id="77" idx="0"/>
            <a:endCxn id="76" idx="2"/>
          </p:cNvCxnSpPr>
          <p:nvPr/>
        </p:nvCxnSpPr>
        <p:spPr>
          <a:xfrm flipV="1">
            <a:off x="5859025" y="4078331"/>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096D039-97D1-4C53-A8D5-B960D6737D15}"/>
              </a:ext>
            </a:extLst>
          </p:cNvPr>
          <p:cNvCxnSpPr>
            <a:stCxn id="78" idx="0"/>
            <a:endCxn id="76" idx="2"/>
          </p:cNvCxnSpPr>
          <p:nvPr/>
        </p:nvCxnSpPr>
        <p:spPr>
          <a:xfrm flipH="1" flipV="1">
            <a:off x="6369782" y="4078331"/>
            <a:ext cx="493675" cy="437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0585C97-90D4-470A-92B8-F27015A6D738}"/>
              </a:ext>
            </a:extLst>
          </p:cNvPr>
          <p:cNvCxnSpPr>
            <a:stCxn id="81" idx="0"/>
            <a:endCxn id="80" idx="2"/>
          </p:cNvCxnSpPr>
          <p:nvPr/>
        </p:nvCxnSpPr>
        <p:spPr>
          <a:xfrm flipV="1">
            <a:off x="7447012" y="4128130"/>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86622D-179A-4941-98B9-30386EF54241}"/>
              </a:ext>
            </a:extLst>
          </p:cNvPr>
          <p:cNvCxnSpPr>
            <a:stCxn id="80" idx="2"/>
            <a:endCxn id="82" idx="0"/>
          </p:cNvCxnSpPr>
          <p:nvPr/>
        </p:nvCxnSpPr>
        <p:spPr>
          <a:xfrm>
            <a:off x="7957769" y="4128130"/>
            <a:ext cx="489995" cy="381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EA0E2EB-4178-4108-AECD-9DA188560169}"/>
              </a:ext>
            </a:extLst>
          </p:cNvPr>
          <p:cNvCxnSpPr>
            <a:stCxn id="75" idx="5"/>
            <a:endCxn id="80" idx="0"/>
          </p:cNvCxnSpPr>
          <p:nvPr/>
        </p:nvCxnSpPr>
        <p:spPr>
          <a:xfrm>
            <a:off x="7234807" y="3238986"/>
            <a:ext cx="722962" cy="524019"/>
          </a:xfrm>
          <a:prstGeom prst="line">
            <a:avLst/>
          </a:prstGeom>
        </p:spPr>
        <p:style>
          <a:lnRef idx="1">
            <a:schemeClr val="accent1"/>
          </a:lnRef>
          <a:fillRef idx="0">
            <a:schemeClr val="accent1"/>
          </a:fillRef>
          <a:effectRef idx="0">
            <a:schemeClr val="accent1"/>
          </a:effectRef>
          <a:fontRef idx="minor">
            <a:schemeClr val="tx1"/>
          </a:fontRef>
        </p:style>
      </p:cxnSp>
      <p:sp>
        <p:nvSpPr>
          <p:cNvPr id="90" name="Oval 89">
            <a:extLst>
              <a:ext uri="{FF2B5EF4-FFF2-40B4-BE49-F238E27FC236}">
                <a16:creationId xmlns:a16="http://schemas.microsoft.com/office/drawing/2014/main" id="{10B4D7FA-AAD7-4AAA-A14F-496D2D85BEC4}"/>
              </a:ext>
            </a:extLst>
          </p:cNvPr>
          <p:cNvSpPr/>
          <p:nvPr/>
        </p:nvSpPr>
        <p:spPr>
          <a:xfrm>
            <a:off x="10083831" y="2927332"/>
            <a:ext cx="328264" cy="365125"/>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3</a:t>
            </a:r>
          </a:p>
        </p:txBody>
      </p:sp>
      <p:sp>
        <p:nvSpPr>
          <p:cNvPr id="91" name="Rectangle 90">
            <a:extLst>
              <a:ext uri="{FF2B5EF4-FFF2-40B4-BE49-F238E27FC236}">
                <a16:creationId xmlns:a16="http://schemas.microsoft.com/office/drawing/2014/main" id="{2AD060D0-7FC6-4FAE-91D4-B09F98130D1F}"/>
              </a:ext>
            </a:extLst>
          </p:cNvPr>
          <p:cNvSpPr/>
          <p:nvPr/>
        </p:nvSpPr>
        <p:spPr>
          <a:xfrm>
            <a:off x="9473123" y="3713207"/>
            <a:ext cx="234065" cy="365125"/>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92" name="Oval 91">
            <a:extLst>
              <a:ext uri="{FF2B5EF4-FFF2-40B4-BE49-F238E27FC236}">
                <a16:creationId xmlns:a16="http://schemas.microsoft.com/office/drawing/2014/main" id="{66191D4B-30A0-4222-B9C0-5C2350D11E96}"/>
              </a:ext>
            </a:extLst>
          </p:cNvPr>
          <p:cNvSpPr/>
          <p:nvPr/>
        </p:nvSpPr>
        <p:spPr>
          <a:xfrm>
            <a:off x="8915267" y="4461477"/>
            <a:ext cx="328264" cy="365125"/>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9</a:t>
            </a:r>
          </a:p>
        </p:txBody>
      </p:sp>
      <p:sp>
        <p:nvSpPr>
          <p:cNvPr id="93" name="Oval 92">
            <a:extLst>
              <a:ext uri="{FF2B5EF4-FFF2-40B4-BE49-F238E27FC236}">
                <a16:creationId xmlns:a16="http://schemas.microsoft.com/office/drawing/2014/main" id="{7279540B-0A77-4BD9-929D-165FB40D2761}"/>
              </a:ext>
            </a:extLst>
          </p:cNvPr>
          <p:cNvSpPr/>
          <p:nvPr/>
        </p:nvSpPr>
        <p:spPr>
          <a:xfrm>
            <a:off x="9919699" y="4516006"/>
            <a:ext cx="328264" cy="365125"/>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5</a:t>
            </a:r>
          </a:p>
        </p:txBody>
      </p:sp>
      <p:sp>
        <p:nvSpPr>
          <p:cNvPr id="95" name="Rectangle 94">
            <a:extLst>
              <a:ext uri="{FF2B5EF4-FFF2-40B4-BE49-F238E27FC236}">
                <a16:creationId xmlns:a16="http://schemas.microsoft.com/office/drawing/2014/main" id="{1920EE7B-3FD3-4CD0-9301-56191A2CBCD5}"/>
              </a:ext>
            </a:extLst>
          </p:cNvPr>
          <p:cNvSpPr/>
          <p:nvPr/>
        </p:nvSpPr>
        <p:spPr>
          <a:xfrm>
            <a:off x="11061110" y="3763006"/>
            <a:ext cx="234065" cy="365125"/>
          </a:xfrm>
          <a:prstGeom prst="rect">
            <a:avLst/>
          </a:prstGeom>
          <a:solidFill>
            <a:schemeClr val="bg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96" name="Oval 95">
            <a:extLst>
              <a:ext uri="{FF2B5EF4-FFF2-40B4-BE49-F238E27FC236}">
                <a16:creationId xmlns:a16="http://schemas.microsoft.com/office/drawing/2014/main" id="{9E03BC30-A1FE-4F40-AA59-7528497EF92B}"/>
              </a:ext>
            </a:extLst>
          </p:cNvPr>
          <p:cNvSpPr/>
          <p:nvPr/>
        </p:nvSpPr>
        <p:spPr>
          <a:xfrm>
            <a:off x="10503254" y="4511276"/>
            <a:ext cx="328264" cy="365125"/>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97" name="Oval 96">
            <a:extLst>
              <a:ext uri="{FF2B5EF4-FFF2-40B4-BE49-F238E27FC236}">
                <a16:creationId xmlns:a16="http://schemas.microsoft.com/office/drawing/2014/main" id="{0CDB207C-CCAA-40AF-B8F4-3E299613481E}"/>
              </a:ext>
            </a:extLst>
          </p:cNvPr>
          <p:cNvSpPr/>
          <p:nvPr/>
        </p:nvSpPr>
        <p:spPr>
          <a:xfrm>
            <a:off x="11504006" y="4509344"/>
            <a:ext cx="328264" cy="365125"/>
          </a:xfrm>
          <a:prstGeom prst="ellipse">
            <a:avLst/>
          </a:prstGeom>
          <a:solidFill>
            <a:schemeClr val="bg1"/>
          </a:solid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2</a:t>
            </a:r>
          </a:p>
        </p:txBody>
      </p:sp>
      <p:cxnSp>
        <p:nvCxnSpPr>
          <p:cNvPr id="98" name="Straight Connector 97">
            <a:extLst>
              <a:ext uri="{FF2B5EF4-FFF2-40B4-BE49-F238E27FC236}">
                <a16:creationId xmlns:a16="http://schemas.microsoft.com/office/drawing/2014/main" id="{AD4C8014-4225-44ED-B922-2CEA2BF2CCD2}"/>
              </a:ext>
            </a:extLst>
          </p:cNvPr>
          <p:cNvCxnSpPr>
            <a:cxnSpLocks/>
            <a:stCxn id="91" idx="0"/>
            <a:endCxn id="90" idx="3"/>
          </p:cNvCxnSpPr>
          <p:nvPr/>
        </p:nvCxnSpPr>
        <p:spPr>
          <a:xfrm flipV="1">
            <a:off x="9590156" y="3238986"/>
            <a:ext cx="541748" cy="474221"/>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FA36DAA-4599-4A3C-8519-07D0B0A043DF}"/>
              </a:ext>
            </a:extLst>
          </p:cNvPr>
          <p:cNvCxnSpPr>
            <a:stCxn id="92" idx="0"/>
            <a:endCxn id="91" idx="2"/>
          </p:cNvCxnSpPr>
          <p:nvPr/>
        </p:nvCxnSpPr>
        <p:spPr>
          <a:xfrm flipV="1">
            <a:off x="9079399" y="4078332"/>
            <a:ext cx="510757" cy="38314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0D26E13A-2423-46E3-A8B4-D58436BD61C0}"/>
              </a:ext>
            </a:extLst>
          </p:cNvPr>
          <p:cNvCxnSpPr>
            <a:stCxn id="93" idx="0"/>
            <a:endCxn id="91" idx="2"/>
          </p:cNvCxnSpPr>
          <p:nvPr/>
        </p:nvCxnSpPr>
        <p:spPr>
          <a:xfrm flipH="1" flipV="1">
            <a:off x="9590156" y="4078332"/>
            <a:ext cx="493675" cy="43767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0C8A9F3-0AE3-4E80-AECF-A9595FA83DE2}"/>
              </a:ext>
            </a:extLst>
          </p:cNvPr>
          <p:cNvCxnSpPr>
            <a:stCxn id="96" idx="0"/>
            <a:endCxn id="95" idx="2"/>
          </p:cNvCxnSpPr>
          <p:nvPr/>
        </p:nvCxnSpPr>
        <p:spPr>
          <a:xfrm flipV="1">
            <a:off x="10667386" y="4128131"/>
            <a:ext cx="510757" cy="383145"/>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59C2C8AE-5466-48CA-A286-23CB9A35AEC0}"/>
              </a:ext>
            </a:extLst>
          </p:cNvPr>
          <p:cNvCxnSpPr>
            <a:stCxn id="95" idx="2"/>
            <a:endCxn id="97" idx="0"/>
          </p:cNvCxnSpPr>
          <p:nvPr/>
        </p:nvCxnSpPr>
        <p:spPr>
          <a:xfrm>
            <a:off x="11178143" y="4128131"/>
            <a:ext cx="489995" cy="38121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941CD66-600A-477D-964D-B897AE565205}"/>
              </a:ext>
            </a:extLst>
          </p:cNvPr>
          <p:cNvCxnSpPr>
            <a:stCxn id="90" idx="5"/>
            <a:endCxn id="95" idx="0"/>
          </p:cNvCxnSpPr>
          <p:nvPr/>
        </p:nvCxnSpPr>
        <p:spPr>
          <a:xfrm>
            <a:off x="10364022" y="3238986"/>
            <a:ext cx="814121" cy="52402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08" name="Graphic 107" descr="Checkmark">
            <a:extLst>
              <a:ext uri="{FF2B5EF4-FFF2-40B4-BE49-F238E27FC236}">
                <a16:creationId xmlns:a16="http://schemas.microsoft.com/office/drawing/2014/main" id="{E6A86A94-D151-4E1D-9C6E-995FE78A9D2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90769" y="2719440"/>
            <a:ext cx="593743" cy="593743"/>
          </a:xfrm>
          <a:prstGeom prst="rect">
            <a:avLst/>
          </a:prstGeom>
        </p:spPr>
      </p:pic>
      <p:pic>
        <p:nvPicPr>
          <p:cNvPr id="109" name="Graphic 108" descr="Checkmark">
            <a:extLst>
              <a:ext uri="{FF2B5EF4-FFF2-40B4-BE49-F238E27FC236}">
                <a16:creationId xmlns:a16="http://schemas.microsoft.com/office/drawing/2014/main" id="{375DF207-325E-4C2F-946D-79177E63BC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2440" y="2823853"/>
            <a:ext cx="593743" cy="593743"/>
          </a:xfrm>
          <a:prstGeom prst="rect">
            <a:avLst/>
          </a:prstGeom>
        </p:spPr>
      </p:pic>
      <p:pic>
        <p:nvPicPr>
          <p:cNvPr id="111" name="Graphic 110" descr="Close">
            <a:extLst>
              <a:ext uri="{FF2B5EF4-FFF2-40B4-BE49-F238E27FC236}">
                <a16:creationId xmlns:a16="http://schemas.microsoft.com/office/drawing/2014/main" id="{66AB7AA9-1E51-48F1-96A6-C1242D388C9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4411" y="2810900"/>
            <a:ext cx="653876" cy="653876"/>
          </a:xfrm>
          <a:prstGeom prst="rect">
            <a:avLst/>
          </a:prstGeom>
        </p:spPr>
      </p:pic>
      <p:sp>
        <p:nvSpPr>
          <p:cNvPr id="112" name="Rectangle 111">
            <a:extLst>
              <a:ext uri="{FF2B5EF4-FFF2-40B4-BE49-F238E27FC236}">
                <a16:creationId xmlns:a16="http://schemas.microsoft.com/office/drawing/2014/main" id="{D64735AB-52BB-4EAF-BDC9-C31A1BB65098}"/>
              </a:ext>
            </a:extLst>
          </p:cNvPr>
          <p:cNvSpPr/>
          <p:nvPr/>
        </p:nvSpPr>
        <p:spPr>
          <a:xfrm>
            <a:off x="2299961" y="2619027"/>
            <a:ext cx="6408788" cy="253326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3" name="TextBox 112">
            <a:extLst>
              <a:ext uri="{FF2B5EF4-FFF2-40B4-BE49-F238E27FC236}">
                <a16:creationId xmlns:a16="http://schemas.microsoft.com/office/drawing/2014/main" id="{52BD8E39-047D-429D-9932-9047BE4105D1}"/>
              </a:ext>
            </a:extLst>
          </p:cNvPr>
          <p:cNvSpPr txBox="1"/>
          <p:nvPr/>
        </p:nvSpPr>
        <p:spPr>
          <a:xfrm>
            <a:off x="3807214" y="2133231"/>
            <a:ext cx="5665909" cy="369332"/>
          </a:xfrm>
          <a:prstGeom prst="rect">
            <a:avLst/>
          </a:prstGeom>
          <a:noFill/>
        </p:spPr>
        <p:txBody>
          <a:bodyPr wrap="square" rtlCol="0" anchor="t">
            <a:spAutoFit/>
          </a:bodyPr>
          <a:lstStyle/>
          <a:p>
            <a:r>
              <a:rPr lang="en-US" b="1"/>
              <a:t>Step 2:Prune number of moves to 9 </a:t>
            </a:r>
          </a:p>
        </p:txBody>
      </p:sp>
      <p:sp>
        <p:nvSpPr>
          <p:cNvPr id="58" name="TextBox 57">
            <a:extLst>
              <a:ext uri="{FF2B5EF4-FFF2-40B4-BE49-F238E27FC236}">
                <a16:creationId xmlns:a16="http://schemas.microsoft.com/office/drawing/2014/main" id="{51CDCD86-7A31-456B-8695-9F7EED2B86FD}"/>
              </a:ext>
            </a:extLst>
          </p:cNvPr>
          <p:cNvSpPr txBox="1"/>
          <p:nvPr/>
        </p:nvSpPr>
        <p:spPr>
          <a:xfrm>
            <a:off x="124331" y="2576369"/>
            <a:ext cx="2166778" cy="707886"/>
          </a:xfrm>
          <a:prstGeom prst="rect">
            <a:avLst/>
          </a:prstGeom>
          <a:noFill/>
        </p:spPr>
        <p:txBody>
          <a:bodyPr wrap="square" rtlCol="0">
            <a:spAutoFit/>
          </a:bodyPr>
          <a:lstStyle/>
          <a:p>
            <a:r>
              <a:rPr lang="en-US" sz="2000" b="1"/>
              <a:t>Max: me </a:t>
            </a:r>
          </a:p>
          <a:p>
            <a:r>
              <a:rPr lang="en-US" sz="2000" b="1"/>
              <a:t>depth 1</a:t>
            </a:r>
          </a:p>
        </p:txBody>
      </p:sp>
      <p:sp>
        <p:nvSpPr>
          <p:cNvPr id="59" name="TextBox 58">
            <a:extLst>
              <a:ext uri="{FF2B5EF4-FFF2-40B4-BE49-F238E27FC236}">
                <a16:creationId xmlns:a16="http://schemas.microsoft.com/office/drawing/2014/main" id="{E68BFA46-B6AB-4521-B2C6-207CB1B5F79E}"/>
              </a:ext>
            </a:extLst>
          </p:cNvPr>
          <p:cNvSpPr txBox="1"/>
          <p:nvPr/>
        </p:nvSpPr>
        <p:spPr>
          <a:xfrm>
            <a:off x="156459" y="3285284"/>
            <a:ext cx="1745363" cy="1015663"/>
          </a:xfrm>
          <a:prstGeom prst="rect">
            <a:avLst/>
          </a:prstGeom>
          <a:solidFill>
            <a:schemeClr val="tx1"/>
          </a:solidFill>
          <a:ln>
            <a:solidFill>
              <a:schemeClr val="tx1"/>
            </a:solidFill>
          </a:ln>
        </p:spPr>
        <p:txBody>
          <a:bodyPr wrap="square" rtlCol="0">
            <a:spAutoFit/>
          </a:bodyPr>
          <a:lstStyle/>
          <a:p>
            <a:r>
              <a:rPr lang="en-US" sz="2000" b="1">
                <a:solidFill>
                  <a:schemeClr val="bg1"/>
                </a:solidFill>
              </a:rPr>
              <a:t>Min: Opponent(op)</a:t>
            </a:r>
          </a:p>
          <a:p>
            <a:r>
              <a:rPr lang="en-US" sz="2000" b="1">
                <a:solidFill>
                  <a:schemeClr val="bg1"/>
                </a:solidFill>
              </a:rPr>
              <a:t>depth 2 </a:t>
            </a:r>
          </a:p>
        </p:txBody>
      </p:sp>
      <p:sp>
        <p:nvSpPr>
          <p:cNvPr id="60" name="TextBox 59">
            <a:extLst>
              <a:ext uri="{FF2B5EF4-FFF2-40B4-BE49-F238E27FC236}">
                <a16:creationId xmlns:a16="http://schemas.microsoft.com/office/drawing/2014/main" id="{F945A48F-EC64-4207-9DCB-9807172F6E94}"/>
              </a:ext>
            </a:extLst>
          </p:cNvPr>
          <p:cNvSpPr txBox="1"/>
          <p:nvPr/>
        </p:nvSpPr>
        <p:spPr>
          <a:xfrm>
            <a:off x="188418" y="4326195"/>
            <a:ext cx="2166778" cy="707886"/>
          </a:xfrm>
          <a:prstGeom prst="rect">
            <a:avLst/>
          </a:prstGeom>
          <a:noFill/>
        </p:spPr>
        <p:txBody>
          <a:bodyPr wrap="square" rtlCol="0">
            <a:spAutoFit/>
          </a:bodyPr>
          <a:lstStyle/>
          <a:p>
            <a:r>
              <a:rPr lang="en-US" sz="2000" b="1"/>
              <a:t>Max: me </a:t>
            </a:r>
          </a:p>
          <a:p>
            <a:r>
              <a:rPr lang="en-US" sz="2000" b="1"/>
              <a:t>depth 3</a:t>
            </a:r>
          </a:p>
        </p:txBody>
      </p:sp>
    </p:spTree>
    <p:extLst>
      <p:ext uri="{BB962C8B-B14F-4D97-AF65-F5344CB8AC3E}">
        <p14:creationId xmlns:p14="http://schemas.microsoft.com/office/powerpoint/2010/main" val="406824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9F80-DC0E-481C-9852-FE6EBCDEAD71}"/>
              </a:ext>
            </a:extLst>
          </p:cNvPr>
          <p:cNvSpPr>
            <a:spLocks noGrp="1"/>
          </p:cNvSpPr>
          <p:nvPr>
            <p:ph type="title"/>
          </p:nvPr>
        </p:nvSpPr>
        <p:spPr>
          <a:xfrm>
            <a:off x="409104" y="506434"/>
            <a:ext cx="10296000" cy="731053"/>
          </a:xfrm>
        </p:spPr>
        <p:txBody>
          <a:bodyPr>
            <a:normAutofit fontScale="90000"/>
          </a:bodyPr>
          <a:lstStyle/>
          <a:p>
            <a:r>
              <a:rPr lang="en-US" sz="2800">
                <a:latin typeface="Georgia" panose="02040502050405020303" pitchFamily="18" charset="0"/>
              </a:rPr>
              <a:t>Insights: Winning tips for minimax agent:</a:t>
            </a:r>
            <a:br>
              <a:rPr lang="en-US" sz="2800">
                <a:latin typeface="Georgia" panose="02040502050405020303" pitchFamily="18" charset="0"/>
              </a:rPr>
            </a:br>
            <a:r>
              <a:rPr lang="en-US" sz="2000">
                <a:latin typeface="Georgia" panose="02040502050405020303" pitchFamily="18" charset="0"/>
              </a:rPr>
              <a:t>Techniques used to maximize ranking in competition</a:t>
            </a:r>
            <a:endParaRPr lang="en-US" sz="2800">
              <a:latin typeface="Georgia" panose="02040502050405020303" pitchFamily="18" charset="0"/>
            </a:endParaRPr>
          </a:p>
        </p:txBody>
      </p:sp>
      <p:sp>
        <p:nvSpPr>
          <p:cNvPr id="3" name="Slide Number Placeholder 2">
            <a:extLst>
              <a:ext uri="{FF2B5EF4-FFF2-40B4-BE49-F238E27FC236}">
                <a16:creationId xmlns:a16="http://schemas.microsoft.com/office/drawing/2014/main" id="{5152A7DC-4CCE-42FE-A5A2-9C6D90ED4E50}"/>
              </a:ext>
            </a:extLst>
          </p:cNvPr>
          <p:cNvSpPr>
            <a:spLocks noGrp="1"/>
          </p:cNvSpPr>
          <p:nvPr>
            <p:ph type="sldNum" sz="quarter" idx="12"/>
          </p:nvPr>
        </p:nvSpPr>
        <p:spPr/>
        <p:txBody>
          <a:bodyPr/>
          <a:lstStyle/>
          <a:p>
            <a:fld id="{27909D73-46C3-477F-908B-8E26AD05CFB8}" type="slidenum">
              <a:rPr lang="en-AU" smtClean="0"/>
              <a:t>25</a:t>
            </a:fld>
            <a:endParaRPr lang="en-AU"/>
          </a:p>
        </p:txBody>
      </p:sp>
      <p:sp>
        <p:nvSpPr>
          <p:cNvPr id="16" name="TextBox 15">
            <a:extLst>
              <a:ext uri="{FF2B5EF4-FFF2-40B4-BE49-F238E27FC236}">
                <a16:creationId xmlns:a16="http://schemas.microsoft.com/office/drawing/2014/main" id="{0FFECAAA-8AFE-467B-B53E-468E4BCC49B4}"/>
              </a:ext>
            </a:extLst>
          </p:cNvPr>
          <p:cNvSpPr txBox="1"/>
          <p:nvPr/>
        </p:nvSpPr>
        <p:spPr>
          <a:xfrm>
            <a:off x="409104" y="3589188"/>
            <a:ext cx="11593392" cy="2031325"/>
          </a:xfrm>
          <a:prstGeom prst="rect">
            <a:avLst/>
          </a:prstGeom>
          <a:noFill/>
        </p:spPr>
        <p:txBody>
          <a:bodyPr wrap="square" rtlCol="0" anchor="t">
            <a:spAutoFit/>
          </a:bodyPr>
          <a:lstStyle/>
          <a:p>
            <a:r>
              <a:rPr lang="en-US" dirty="0">
                <a:latin typeface="+mj-lt"/>
              </a:rPr>
              <a:t>Implementation of insights:</a:t>
            </a:r>
          </a:p>
          <a:p>
            <a:pPr marL="457200" indent="-457200">
              <a:buFont typeface="Arial" panose="020B0604020202020204" pitchFamily="34" charset="0"/>
              <a:buChar char="•"/>
            </a:pPr>
            <a:r>
              <a:rPr lang="en-US" dirty="0">
                <a:latin typeface="+mj-lt"/>
              </a:rPr>
              <a:t>Sort move using metric a, b, c,……</a:t>
            </a:r>
            <a:endParaRPr lang="en-US" dirty="0">
              <a:latin typeface="+mj-lt"/>
              <a:cs typeface="Calibri Light"/>
            </a:endParaRPr>
          </a:p>
          <a:p>
            <a:pPr marL="457200" indent="-457200">
              <a:buFont typeface="Arial" panose="020B0604020202020204" pitchFamily="34" charset="0"/>
              <a:buChar char="•"/>
            </a:pPr>
            <a:r>
              <a:rPr lang="en-US" dirty="0">
                <a:latin typeface="+mj-lt"/>
              </a:rPr>
              <a:t>Minimax 3 depth</a:t>
            </a:r>
            <a:endParaRPr lang="en-US" dirty="0">
              <a:latin typeface="+mj-lt"/>
              <a:cs typeface="Calibri Light"/>
            </a:endParaRPr>
          </a:p>
          <a:p>
            <a:pPr marL="457200" indent="-457200">
              <a:buFont typeface="Arial" panose="020B0604020202020204" pitchFamily="34" charset="0"/>
              <a:buChar char="•"/>
            </a:pPr>
            <a:r>
              <a:rPr lang="en-US" dirty="0">
                <a:latin typeface="+mj-lt"/>
              </a:rPr>
              <a:t>Tie breaker in sort using 5+ useful metric</a:t>
            </a:r>
            <a:endParaRPr lang="en-US" dirty="0">
              <a:latin typeface="+mj-lt"/>
              <a:cs typeface="Calibri Light"/>
            </a:endParaRPr>
          </a:p>
          <a:p>
            <a:pPr marL="457200" indent="-457200">
              <a:buFont typeface="Arial" panose="020B0604020202020204" pitchFamily="34" charset="0"/>
              <a:buChar char="•"/>
            </a:pPr>
            <a:r>
              <a:rPr lang="en-US" dirty="0">
                <a:latin typeface="+mj-lt"/>
              </a:rPr>
              <a:t>Cut moves to 9-10, after every sort and turn simulation</a:t>
            </a:r>
            <a:endParaRPr lang="en-US" dirty="0">
              <a:latin typeface="+mj-lt"/>
              <a:cs typeface="Calibri Light"/>
            </a:endParaRPr>
          </a:p>
          <a:p>
            <a:pPr marL="457200" indent="-457200">
              <a:buFont typeface="Arial" panose="020B0604020202020204" pitchFamily="34" charset="0"/>
              <a:buChar char="•"/>
            </a:pPr>
            <a:r>
              <a:rPr lang="en-US" dirty="0">
                <a:latin typeface="+mj-lt"/>
              </a:rPr>
              <a:t>Utilize 5 sec during start round: calculate best move with increased num of move 14</a:t>
            </a:r>
            <a:endParaRPr lang="en-US" dirty="0">
              <a:latin typeface="+mj-lt"/>
              <a:cs typeface="Calibri Light"/>
            </a:endParaRPr>
          </a:p>
          <a:p>
            <a:pPr marL="457200" indent="-457200">
              <a:buFont typeface="Arial" panose="020B0604020202020204" pitchFamily="34" charset="0"/>
              <a:buChar char="•"/>
            </a:pPr>
            <a:r>
              <a:rPr lang="en-US" dirty="0">
                <a:latin typeface="+mj-lt"/>
              </a:rPr>
              <a:t>turn score + weight*depth*end game score – weight*number of none empty line + firsthand token</a:t>
            </a:r>
            <a:endParaRPr lang="en-US" dirty="0">
              <a:latin typeface="+mj-lt"/>
              <a:cs typeface="Calibri Light"/>
            </a:endParaRPr>
          </a:p>
        </p:txBody>
      </p:sp>
      <p:sp>
        <p:nvSpPr>
          <p:cNvPr id="17" name="TextBox 16">
            <a:extLst>
              <a:ext uri="{FF2B5EF4-FFF2-40B4-BE49-F238E27FC236}">
                <a16:creationId xmlns:a16="http://schemas.microsoft.com/office/drawing/2014/main" id="{98E4CD90-E21B-4F52-A5AC-9A82F0885536}"/>
              </a:ext>
            </a:extLst>
          </p:cNvPr>
          <p:cNvSpPr txBox="1"/>
          <p:nvPr/>
        </p:nvSpPr>
        <p:spPr>
          <a:xfrm>
            <a:off x="409104" y="1397675"/>
            <a:ext cx="9595942" cy="2031325"/>
          </a:xfrm>
          <a:prstGeom prst="rect">
            <a:avLst/>
          </a:prstGeom>
          <a:noFill/>
        </p:spPr>
        <p:txBody>
          <a:bodyPr wrap="square" rtlCol="0">
            <a:spAutoFit/>
          </a:bodyPr>
          <a:lstStyle/>
          <a:p>
            <a:r>
              <a:rPr lang="en-US">
                <a:latin typeface="+mj-lt"/>
              </a:rPr>
              <a:t>Insights:</a:t>
            </a:r>
          </a:p>
          <a:p>
            <a:pPr marL="457200" indent="-457200">
              <a:buFont typeface="Arial" panose="020B0604020202020204" pitchFamily="34" charset="0"/>
              <a:buChar char="•"/>
            </a:pPr>
            <a:r>
              <a:rPr lang="en-US">
                <a:latin typeface="+mj-lt"/>
              </a:rPr>
              <a:t>Cut moves due to timeout</a:t>
            </a:r>
          </a:p>
          <a:p>
            <a:pPr marL="457200" indent="-457200">
              <a:buFont typeface="Arial" panose="020B0604020202020204" pitchFamily="34" charset="0"/>
              <a:buChar char="•"/>
            </a:pPr>
            <a:r>
              <a:rPr lang="en-US">
                <a:latin typeface="+mj-lt"/>
              </a:rPr>
              <a:t>Need score metrics+ other metrics to better rank(sort) moves and cut move list</a:t>
            </a:r>
          </a:p>
          <a:p>
            <a:pPr marL="457200" indent="-457200">
              <a:buFont typeface="Arial" panose="020B0604020202020204" pitchFamily="34" charset="0"/>
              <a:buChar char="•"/>
            </a:pPr>
            <a:r>
              <a:rPr lang="en-US">
                <a:latin typeface="+mj-lt"/>
              </a:rPr>
              <a:t>Need a combination of metrics for output a final combined score for each move</a:t>
            </a:r>
          </a:p>
          <a:p>
            <a:pPr marL="457200" indent="-457200">
              <a:buFont typeface="Arial" panose="020B0604020202020204" pitchFamily="34" charset="0"/>
              <a:buChar char="•"/>
            </a:pPr>
            <a:r>
              <a:rPr lang="en-US">
                <a:latin typeface="+mj-lt"/>
              </a:rPr>
              <a:t>Need to minimize opponent score and max self score</a:t>
            </a:r>
          </a:p>
          <a:p>
            <a:pPr marL="457200" indent="-457200">
              <a:buFont typeface="Arial" panose="020B0604020202020204" pitchFamily="34" charset="0"/>
              <a:buChar char="•"/>
            </a:pPr>
            <a:r>
              <a:rPr lang="en-US">
                <a:latin typeface="+mj-lt"/>
              </a:rPr>
              <a:t>Will treat opponent as a smart agent, so is very careful</a:t>
            </a:r>
          </a:p>
          <a:p>
            <a:pPr marL="457200" indent="-457200">
              <a:buFont typeface="Arial" panose="020B0604020202020204" pitchFamily="34" charset="0"/>
              <a:buChar char="•"/>
            </a:pPr>
            <a:endParaRPr lang="en-US">
              <a:latin typeface="+mj-lt"/>
            </a:endParaRPr>
          </a:p>
        </p:txBody>
      </p:sp>
    </p:spTree>
    <p:extLst>
      <p:ext uri="{BB962C8B-B14F-4D97-AF65-F5344CB8AC3E}">
        <p14:creationId xmlns:p14="http://schemas.microsoft.com/office/powerpoint/2010/main" val="31356418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9F80-DC0E-481C-9852-FE6EBCDEAD71}"/>
              </a:ext>
            </a:extLst>
          </p:cNvPr>
          <p:cNvSpPr>
            <a:spLocks noGrp="1"/>
          </p:cNvSpPr>
          <p:nvPr>
            <p:ph type="title"/>
          </p:nvPr>
        </p:nvSpPr>
        <p:spPr>
          <a:xfrm>
            <a:off x="861645" y="534061"/>
            <a:ext cx="10296000" cy="731053"/>
          </a:xfrm>
        </p:spPr>
        <p:txBody>
          <a:bodyPr>
            <a:normAutofit fontScale="90000"/>
          </a:bodyPr>
          <a:lstStyle/>
          <a:p>
            <a:r>
              <a:rPr lang="en-US" sz="2800">
                <a:latin typeface="Georgia" panose="02040502050405020303" pitchFamily="18" charset="0"/>
              </a:rPr>
              <a:t>Agent Design:</a:t>
            </a:r>
            <a:br>
              <a:rPr lang="en-US" sz="2800">
                <a:latin typeface="Georgia" panose="02040502050405020303" pitchFamily="18" charset="0"/>
              </a:rPr>
            </a:br>
            <a:r>
              <a:rPr lang="en-US" sz="2000">
                <a:latin typeface="Georgia" panose="02040502050405020303" pitchFamily="18" charset="0"/>
              </a:rPr>
              <a:t>Naïve agent</a:t>
            </a:r>
          </a:p>
        </p:txBody>
      </p:sp>
      <p:sp>
        <p:nvSpPr>
          <p:cNvPr id="14" name="TextBox 13">
            <a:extLst>
              <a:ext uri="{FF2B5EF4-FFF2-40B4-BE49-F238E27FC236}">
                <a16:creationId xmlns:a16="http://schemas.microsoft.com/office/drawing/2014/main" id="{57C3B9E1-22B1-41A4-9739-3EE904C5570F}"/>
              </a:ext>
            </a:extLst>
          </p:cNvPr>
          <p:cNvSpPr txBox="1"/>
          <p:nvPr/>
        </p:nvSpPr>
        <p:spPr>
          <a:xfrm>
            <a:off x="1331259" y="1985575"/>
            <a:ext cx="9356773" cy="2246769"/>
          </a:xfrm>
          <a:prstGeom prst="rect">
            <a:avLst/>
          </a:prstGeom>
          <a:noFill/>
        </p:spPr>
        <p:txBody>
          <a:bodyPr wrap="square" rtlCol="0" anchor="t">
            <a:spAutoFit/>
          </a:bodyPr>
          <a:lstStyle/>
          <a:p>
            <a:pPr algn="ctr"/>
            <a:r>
              <a:rPr lang="en-US" sz="2800" dirty="0">
                <a:latin typeface="+mj-lt"/>
              </a:rPr>
              <a:t>Start with Naïve Agent :</a:t>
            </a:r>
          </a:p>
          <a:p>
            <a:pPr lvl="1"/>
            <a:endParaRPr lang="en-US" sz="2800">
              <a:solidFill>
                <a:srgbClr val="7030A0"/>
              </a:solidFill>
              <a:latin typeface="+mj-lt"/>
            </a:endParaRPr>
          </a:p>
          <a:p>
            <a:pPr lvl="1"/>
            <a:r>
              <a:rPr lang="en-US" sz="2800" dirty="0">
                <a:solidFill>
                  <a:schemeClr val="accent1"/>
                </a:solidFill>
                <a:latin typeface="+mj-lt"/>
              </a:rPr>
              <a:t>Rank </a:t>
            </a:r>
            <a:r>
              <a:rPr lang="en-US" sz="2800" b="1" dirty="0">
                <a:solidFill>
                  <a:schemeClr val="accent1"/>
                </a:solidFill>
                <a:latin typeface="+mj-lt"/>
              </a:rPr>
              <a:t>Metric</a:t>
            </a:r>
            <a:r>
              <a:rPr lang="en-US" sz="2800" dirty="0">
                <a:solidFill>
                  <a:schemeClr val="accent1"/>
                </a:solidFill>
                <a:latin typeface="+mj-lt"/>
              </a:rPr>
              <a:t> </a:t>
            </a:r>
            <a:r>
              <a:rPr lang="en-US" sz="2800" b="1" dirty="0">
                <a:solidFill>
                  <a:schemeClr val="accent1"/>
                </a:solidFill>
                <a:latin typeface="+mj-lt"/>
              </a:rPr>
              <a:t>A </a:t>
            </a:r>
            <a:r>
              <a:rPr lang="en-US" sz="2800" dirty="0">
                <a:solidFill>
                  <a:schemeClr val="accent1"/>
                </a:solidFill>
                <a:latin typeface="+mj-lt"/>
              </a:rPr>
              <a:t>(num to pattern line , num to floor line) &amp;</a:t>
            </a:r>
            <a:endParaRPr lang="en-US" sz="2800" dirty="0">
              <a:solidFill>
                <a:schemeClr val="accent1"/>
              </a:solidFill>
              <a:latin typeface="+mj-lt"/>
              <a:cs typeface="Calibri Light"/>
            </a:endParaRPr>
          </a:p>
          <a:p>
            <a:pPr lvl="1"/>
            <a:r>
              <a:rPr lang="en-US" sz="2800" dirty="0">
                <a:solidFill>
                  <a:schemeClr val="accent1"/>
                </a:solidFill>
                <a:latin typeface="+mj-lt"/>
              </a:rPr>
              <a:t>Rank </a:t>
            </a:r>
            <a:r>
              <a:rPr lang="en-US" sz="2800" b="1" dirty="0">
                <a:solidFill>
                  <a:schemeClr val="accent1"/>
                </a:solidFill>
                <a:latin typeface="+mj-lt"/>
              </a:rPr>
              <a:t>Metric B </a:t>
            </a:r>
            <a:r>
              <a:rPr lang="en-US" sz="2800" dirty="0">
                <a:solidFill>
                  <a:schemeClr val="accent1"/>
                </a:solidFill>
                <a:latin typeface="+mj-lt"/>
              </a:rPr>
              <a:t>(end game score) &amp;</a:t>
            </a:r>
            <a:endParaRPr lang="en-US" sz="2800" dirty="0">
              <a:solidFill>
                <a:schemeClr val="accent1"/>
              </a:solidFill>
              <a:latin typeface="+mj-lt"/>
              <a:cs typeface="Calibri Light"/>
            </a:endParaRPr>
          </a:p>
          <a:p>
            <a:pPr lvl="1"/>
            <a:r>
              <a:rPr lang="en-US" sz="2800" dirty="0">
                <a:solidFill>
                  <a:schemeClr val="accent1"/>
                </a:solidFill>
                <a:latin typeface="+mj-lt"/>
              </a:rPr>
              <a:t>Rank </a:t>
            </a:r>
            <a:r>
              <a:rPr lang="en-US" sz="2800" b="1" dirty="0">
                <a:solidFill>
                  <a:schemeClr val="accent1"/>
                </a:solidFill>
                <a:latin typeface="+mj-lt"/>
              </a:rPr>
              <a:t>Metric C </a:t>
            </a:r>
            <a:r>
              <a:rPr lang="en-US" sz="2800" dirty="0">
                <a:solidFill>
                  <a:schemeClr val="accent1"/>
                </a:solidFill>
                <a:latin typeface="+mj-lt"/>
              </a:rPr>
              <a:t>(count neighbor tiles)</a:t>
            </a:r>
            <a:endParaRPr lang="en-US" sz="2800" dirty="0">
              <a:solidFill>
                <a:schemeClr val="accent1"/>
              </a:solidFill>
              <a:latin typeface="+mj-lt"/>
              <a:cs typeface="Calibri Light"/>
            </a:endParaRPr>
          </a:p>
        </p:txBody>
      </p:sp>
      <p:sp>
        <p:nvSpPr>
          <p:cNvPr id="77" name="Slide Number Placeholder 2">
            <a:extLst>
              <a:ext uri="{FF2B5EF4-FFF2-40B4-BE49-F238E27FC236}">
                <a16:creationId xmlns:a16="http://schemas.microsoft.com/office/drawing/2014/main" id="{C8EA4AC5-328A-49B8-B570-F3F3DE4DEF0E}"/>
              </a:ext>
            </a:extLst>
          </p:cNvPr>
          <p:cNvSpPr>
            <a:spLocks noGrp="1"/>
          </p:cNvSpPr>
          <p:nvPr>
            <p:ph type="sldNum" sz="quarter" idx="12"/>
          </p:nvPr>
        </p:nvSpPr>
        <p:spPr>
          <a:xfrm>
            <a:off x="8610600" y="6404319"/>
            <a:ext cx="2743200" cy="365125"/>
          </a:xfrm>
        </p:spPr>
        <p:txBody>
          <a:bodyPr/>
          <a:lstStyle/>
          <a:p>
            <a:fld id="{27909D73-46C3-477F-908B-8E26AD05CFB8}" type="slidenum">
              <a:rPr lang="en-AU" smtClean="0"/>
              <a:t>3</a:t>
            </a:fld>
            <a:endParaRPr lang="en-AU"/>
          </a:p>
        </p:txBody>
      </p:sp>
      <p:sp>
        <p:nvSpPr>
          <p:cNvPr id="3" name="TextBox 2">
            <a:extLst>
              <a:ext uri="{FF2B5EF4-FFF2-40B4-BE49-F238E27FC236}">
                <a16:creationId xmlns:a16="http://schemas.microsoft.com/office/drawing/2014/main" id="{691D988F-6A1D-44A3-94AC-F177E473BD1A}"/>
              </a:ext>
            </a:extLst>
          </p:cNvPr>
          <p:cNvSpPr txBox="1"/>
          <p:nvPr/>
        </p:nvSpPr>
        <p:spPr>
          <a:xfrm>
            <a:off x="4743899" y="4494136"/>
            <a:ext cx="2704202" cy="523220"/>
          </a:xfrm>
          <a:prstGeom prst="rect">
            <a:avLst/>
          </a:prstGeom>
          <a:noFill/>
        </p:spPr>
        <p:txBody>
          <a:bodyPr wrap="none" rtlCol="0">
            <a:spAutoFit/>
          </a:bodyPr>
          <a:lstStyle/>
          <a:p>
            <a:r>
              <a:rPr lang="en-US" sz="2800">
                <a:latin typeface="+mj-lt"/>
              </a:rPr>
              <a:t>Created 3 version</a:t>
            </a:r>
          </a:p>
        </p:txBody>
      </p:sp>
      <p:sp>
        <p:nvSpPr>
          <p:cNvPr id="15" name="TextBox 14">
            <a:extLst>
              <a:ext uri="{FF2B5EF4-FFF2-40B4-BE49-F238E27FC236}">
                <a16:creationId xmlns:a16="http://schemas.microsoft.com/office/drawing/2014/main" id="{AC8D01BA-8093-4884-96A0-E999BD944DA8}"/>
              </a:ext>
            </a:extLst>
          </p:cNvPr>
          <p:cNvSpPr txBox="1"/>
          <p:nvPr/>
        </p:nvSpPr>
        <p:spPr>
          <a:xfrm>
            <a:off x="1802613" y="5096087"/>
            <a:ext cx="8586774" cy="523220"/>
          </a:xfrm>
          <a:prstGeom prst="rect">
            <a:avLst/>
          </a:prstGeom>
          <a:noFill/>
        </p:spPr>
        <p:txBody>
          <a:bodyPr wrap="none" rtlCol="0" anchor="t">
            <a:spAutoFit/>
          </a:bodyPr>
          <a:lstStyle/>
          <a:p>
            <a:r>
              <a:rPr lang="en-US" sz="2800">
                <a:latin typeface="+mj-lt"/>
              </a:rPr>
              <a:t>Best version has </a:t>
            </a:r>
            <a:r>
              <a:rPr lang="en-US" sz="2800" dirty="0">
                <a:latin typeface="+mj-lt"/>
              </a:rPr>
              <a:t>67% win-rate against default </a:t>
            </a:r>
            <a:r>
              <a:rPr lang="en-US" sz="2800" dirty="0" err="1">
                <a:latin typeface="+mj-lt"/>
              </a:rPr>
              <a:t>naïve</a:t>
            </a:r>
            <a:r>
              <a:rPr lang="en-US" sz="2800" err="1">
                <a:latin typeface="+mj-lt"/>
              </a:rPr>
              <a:t>_player</a:t>
            </a:r>
            <a:endParaRPr lang="en-US" sz="2800">
              <a:latin typeface="+mj-lt"/>
              <a:cs typeface="Calibri Light"/>
            </a:endParaRPr>
          </a:p>
        </p:txBody>
      </p:sp>
      <p:pic>
        <p:nvPicPr>
          <p:cNvPr id="5" name="Audio 4">
            <a:hlinkClick r:id="" action="ppaction://media"/>
            <a:extLst>
              <a:ext uri="{FF2B5EF4-FFF2-40B4-BE49-F238E27FC236}">
                <a16:creationId xmlns:a16="http://schemas.microsoft.com/office/drawing/2014/main" id="{6F36F037-8A27-4597-995B-B8863837B1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62158554"/>
      </p:ext>
    </p:extLst>
  </p:cSld>
  <p:clrMapOvr>
    <a:masterClrMapping/>
  </p:clrMapOvr>
  <mc:AlternateContent xmlns:mc="http://schemas.openxmlformats.org/markup-compatibility/2006">
    <mc:Choice xmlns:p14="http://schemas.microsoft.com/office/powerpoint/2010/main" Requires="p14">
      <p:transition spd="slow" p14:dur="2000" advTm="25026"/>
    </mc:Choice>
    <mc:Fallback>
      <p:transition spd="slow" advTm="250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D5A6749-6E01-43D9-A82C-5A11D517EFCD}"/>
              </a:ext>
            </a:extLst>
          </p:cNvPr>
          <p:cNvSpPr>
            <a:spLocks noGrp="1"/>
          </p:cNvSpPr>
          <p:nvPr>
            <p:ph type="title"/>
          </p:nvPr>
        </p:nvSpPr>
        <p:spPr>
          <a:xfrm>
            <a:off x="948000" y="450167"/>
            <a:ext cx="10296000" cy="731053"/>
          </a:xfrm>
        </p:spPr>
        <p:txBody>
          <a:bodyPr vert="horz" lIns="91440" tIns="45720" rIns="91440" bIns="45720" rtlCol="0" anchor="ctr">
            <a:noAutofit/>
          </a:bodyPr>
          <a:lstStyle/>
          <a:p>
            <a:r>
              <a:rPr lang="en-US" sz="2500">
                <a:latin typeface="Georgia"/>
              </a:rPr>
              <a:t>Agent Design:</a:t>
            </a:r>
            <a:br>
              <a:rPr lang="en-US" sz="2500">
                <a:latin typeface="Georgia" panose="02040502050405020303" pitchFamily="18" charset="0"/>
              </a:rPr>
            </a:br>
            <a:r>
              <a:rPr lang="en-US" sz="2500">
                <a:latin typeface="Georgia"/>
              </a:rPr>
              <a:t>Breadth First Search Agent (BFS)</a:t>
            </a:r>
          </a:p>
        </p:txBody>
      </p:sp>
      <p:sp>
        <p:nvSpPr>
          <p:cNvPr id="6" name="TextBox 5">
            <a:extLst>
              <a:ext uri="{FF2B5EF4-FFF2-40B4-BE49-F238E27FC236}">
                <a16:creationId xmlns:a16="http://schemas.microsoft.com/office/drawing/2014/main" id="{F1AE2943-FCBE-4D35-ACE4-9B932A64C8E5}"/>
              </a:ext>
            </a:extLst>
          </p:cNvPr>
          <p:cNvSpPr txBox="1"/>
          <p:nvPr/>
        </p:nvSpPr>
        <p:spPr>
          <a:xfrm>
            <a:off x="3048000" y="1400977"/>
            <a:ext cx="6096000" cy="523220"/>
          </a:xfrm>
          <a:prstGeom prst="rect">
            <a:avLst/>
          </a:prstGeom>
          <a:noFill/>
        </p:spPr>
        <p:txBody>
          <a:bodyPr wrap="square" rtlCol="0">
            <a:spAutoFit/>
          </a:bodyPr>
          <a:lstStyle/>
          <a:p>
            <a:pPr algn="ctr"/>
            <a:r>
              <a:rPr lang="en-US" sz="2800">
                <a:latin typeface="+mj-lt"/>
              </a:rPr>
              <a:t>Breadth First Search Agent :</a:t>
            </a:r>
          </a:p>
        </p:txBody>
      </p:sp>
      <p:sp>
        <p:nvSpPr>
          <p:cNvPr id="7" name="TextBox 6">
            <a:extLst>
              <a:ext uri="{FF2B5EF4-FFF2-40B4-BE49-F238E27FC236}">
                <a16:creationId xmlns:a16="http://schemas.microsoft.com/office/drawing/2014/main" id="{4C51540A-9055-4577-A71F-CA68CAE08283}"/>
              </a:ext>
            </a:extLst>
          </p:cNvPr>
          <p:cNvSpPr txBox="1"/>
          <p:nvPr/>
        </p:nvSpPr>
        <p:spPr>
          <a:xfrm>
            <a:off x="1438656" y="2363710"/>
            <a:ext cx="9314688" cy="2523768"/>
          </a:xfrm>
          <a:prstGeom prst="rect">
            <a:avLst/>
          </a:prstGeom>
          <a:noFill/>
        </p:spPr>
        <p:txBody>
          <a:bodyPr wrap="square" rtlCol="0">
            <a:spAutoFit/>
          </a:bodyPr>
          <a:lstStyle/>
          <a:p>
            <a:pPr lvl="1"/>
            <a:r>
              <a:rPr lang="en-US" sz="2800">
                <a:solidFill>
                  <a:schemeClr val="accent1"/>
                </a:solidFill>
                <a:latin typeface="+mj-lt"/>
              </a:rPr>
              <a:t>Rank </a:t>
            </a:r>
            <a:r>
              <a:rPr lang="en-US" sz="2800" b="1">
                <a:solidFill>
                  <a:schemeClr val="accent1"/>
                </a:solidFill>
                <a:latin typeface="+mj-lt"/>
              </a:rPr>
              <a:t>Metric A </a:t>
            </a:r>
            <a:r>
              <a:rPr lang="en-US" sz="2800">
                <a:solidFill>
                  <a:schemeClr val="accent1"/>
                </a:solidFill>
                <a:latin typeface="+mj-lt"/>
              </a:rPr>
              <a:t>(num to pattern line - num to floor line) &amp;</a:t>
            </a:r>
          </a:p>
          <a:p>
            <a:pPr lvl="1"/>
            <a:r>
              <a:rPr lang="en-US" sz="2800">
                <a:solidFill>
                  <a:schemeClr val="accent1"/>
                </a:solidFill>
                <a:latin typeface="+mj-lt"/>
              </a:rPr>
              <a:t>Prune moves number =  10 &amp;</a:t>
            </a:r>
          </a:p>
          <a:p>
            <a:pPr lvl="1"/>
            <a:r>
              <a:rPr lang="en-US" sz="2800">
                <a:solidFill>
                  <a:schemeClr val="accent1"/>
                </a:solidFill>
                <a:latin typeface="+mj-lt"/>
              </a:rPr>
              <a:t>Rank </a:t>
            </a:r>
            <a:r>
              <a:rPr lang="en-US" sz="2800" b="1">
                <a:solidFill>
                  <a:schemeClr val="accent1"/>
                </a:solidFill>
                <a:latin typeface="+mj-lt"/>
              </a:rPr>
              <a:t>Metric B </a:t>
            </a:r>
            <a:r>
              <a:rPr lang="en-US" sz="2800">
                <a:solidFill>
                  <a:schemeClr val="accent1"/>
                </a:solidFill>
                <a:latin typeface="+mj-lt"/>
              </a:rPr>
              <a:t>(turn score+ end game score) &amp;</a:t>
            </a:r>
            <a:endParaRPr lang="en-US" sz="2800">
              <a:solidFill>
                <a:schemeClr val="accent1"/>
              </a:solidFill>
              <a:latin typeface="+mj-lt"/>
              <a:cs typeface="Calibri Light"/>
            </a:endParaRPr>
          </a:p>
          <a:p>
            <a:pPr lvl="1"/>
            <a:r>
              <a:rPr lang="en-US" sz="2800">
                <a:solidFill>
                  <a:schemeClr val="accent1"/>
                </a:solidFill>
                <a:latin typeface="+mj-lt"/>
              </a:rPr>
              <a:t>Prune moves number =  10 &amp;</a:t>
            </a:r>
            <a:endParaRPr lang="en-US" sz="2800">
              <a:solidFill>
                <a:schemeClr val="accent1"/>
              </a:solidFill>
              <a:latin typeface="+mj-lt"/>
              <a:cs typeface="Calibri Light"/>
            </a:endParaRPr>
          </a:p>
          <a:p>
            <a:pPr lvl="1"/>
            <a:r>
              <a:rPr lang="en-US" sz="2800">
                <a:solidFill>
                  <a:schemeClr val="accent1"/>
                </a:solidFill>
                <a:latin typeface="+mj-lt"/>
              </a:rPr>
              <a:t>Tie Break</a:t>
            </a:r>
            <a:r>
              <a:rPr lang="en-US" sz="2800" b="1">
                <a:solidFill>
                  <a:schemeClr val="accent1"/>
                </a:solidFill>
                <a:latin typeface="+mj-lt"/>
              </a:rPr>
              <a:t> BFS </a:t>
            </a:r>
            <a:r>
              <a:rPr lang="en-US" sz="2800">
                <a:solidFill>
                  <a:schemeClr val="accent1"/>
                </a:solidFill>
                <a:latin typeface="+mj-lt"/>
              </a:rPr>
              <a:t>using</a:t>
            </a:r>
            <a:r>
              <a:rPr lang="en-US" sz="2800" b="1">
                <a:solidFill>
                  <a:schemeClr val="accent1"/>
                </a:solidFill>
                <a:latin typeface="+mj-lt"/>
              </a:rPr>
              <a:t> Metric B </a:t>
            </a:r>
            <a:r>
              <a:rPr lang="en-US" sz="2800">
                <a:solidFill>
                  <a:schemeClr val="accent1"/>
                </a:solidFill>
                <a:latin typeface="+mj-lt"/>
              </a:rPr>
              <a:t>(turn score+ end game score)</a:t>
            </a:r>
            <a:endParaRPr lang="en-US" sz="2800">
              <a:solidFill>
                <a:schemeClr val="accent1"/>
              </a:solidFill>
              <a:latin typeface="+mj-lt"/>
              <a:cs typeface="Calibri Light"/>
            </a:endParaRPr>
          </a:p>
          <a:p>
            <a:endParaRPr lang="en-US"/>
          </a:p>
        </p:txBody>
      </p:sp>
      <p:sp>
        <p:nvSpPr>
          <p:cNvPr id="8" name="TextBox 7">
            <a:extLst>
              <a:ext uri="{FF2B5EF4-FFF2-40B4-BE49-F238E27FC236}">
                <a16:creationId xmlns:a16="http://schemas.microsoft.com/office/drawing/2014/main" id="{E227AEFF-E5C8-4AE9-9BC3-F18CA1DA6D3B}"/>
              </a:ext>
            </a:extLst>
          </p:cNvPr>
          <p:cNvSpPr txBox="1"/>
          <p:nvPr/>
        </p:nvSpPr>
        <p:spPr>
          <a:xfrm>
            <a:off x="4743899" y="4887478"/>
            <a:ext cx="2704202" cy="523220"/>
          </a:xfrm>
          <a:prstGeom prst="rect">
            <a:avLst/>
          </a:prstGeom>
          <a:noFill/>
        </p:spPr>
        <p:txBody>
          <a:bodyPr wrap="none" rtlCol="0">
            <a:spAutoFit/>
          </a:bodyPr>
          <a:lstStyle/>
          <a:p>
            <a:r>
              <a:rPr lang="en-US" sz="2800">
                <a:latin typeface="+mj-lt"/>
              </a:rPr>
              <a:t>Created 2 version</a:t>
            </a:r>
          </a:p>
        </p:txBody>
      </p:sp>
      <p:sp>
        <p:nvSpPr>
          <p:cNvPr id="9" name="TextBox 8">
            <a:extLst>
              <a:ext uri="{FF2B5EF4-FFF2-40B4-BE49-F238E27FC236}">
                <a16:creationId xmlns:a16="http://schemas.microsoft.com/office/drawing/2014/main" id="{4B99E7EA-2A6F-4862-8548-F1622E6AAB1F}"/>
              </a:ext>
            </a:extLst>
          </p:cNvPr>
          <p:cNvSpPr txBox="1"/>
          <p:nvPr/>
        </p:nvSpPr>
        <p:spPr>
          <a:xfrm>
            <a:off x="1878813" y="5546748"/>
            <a:ext cx="8029955" cy="523220"/>
          </a:xfrm>
          <a:prstGeom prst="rect">
            <a:avLst/>
          </a:prstGeom>
          <a:noFill/>
        </p:spPr>
        <p:txBody>
          <a:bodyPr wrap="none" rtlCol="0" anchor="t">
            <a:spAutoFit/>
          </a:bodyPr>
          <a:lstStyle/>
          <a:p>
            <a:r>
              <a:rPr lang="en-US" sz="2800">
                <a:latin typeface="+mj-lt"/>
              </a:rPr>
              <a:t>Best version has 54% win-rate against best naïve agent</a:t>
            </a:r>
            <a:endParaRPr lang="en-US" sz="2800">
              <a:latin typeface="+mj-lt"/>
              <a:cs typeface="Calibri Light"/>
            </a:endParaRPr>
          </a:p>
        </p:txBody>
      </p:sp>
      <p:pic>
        <p:nvPicPr>
          <p:cNvPr id="5" name="Audio 4">
            <a:hlinkClick r:id="" action="ppaction://media"/>
            <a:extLst>
              <a:ext uri="{FF2B5EF4-FFF2-40B4-BE49-F238E27FC236}">
                <a16:creationId xmlns:a16="http://schemas.microsoft.com/office/drawing/2014/main" id="{D405A3A6-621D-4A2E-8333-34154AF168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47399538"/>
      </p:ext>
    </p:extLst>
  </p:cSld>
  <p:clrMapOvr>
    <a:masterClrMapping/>
  </p:clrMapOvr>
  <mc:AlternateContent xmlns:mc="http://schemas.openxmlformats.org/markup-compatibility/2006">
    <mc:Choice xmlns:p14="http://schemas.microsoft.com/office/powerpoint/2010/main" Requires="p14">
      <p:transition spd="slow" p14:dur="2000" advTm="20519"/>
    </mc:Choice>
    <mc:Fallback>
      <p:transition spd="slow" advTm="205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9F80-DC0E-481C-9852-FE6EBCDEAD71}"/>
              </a:ext>
            </a:extLst>
          </p:cNvPr>
          <p:cNvSpPr>
            <a:spLocks noGrp="1"/>
          </p:cNvSpPr>
          <p:nvPr>
            <p:ph type="title"/>
          </p:nvPr>
        </p:nvSpPr>
        <p:spPr>
          <a:xfrm>
            <a:off x="2354088" y="1712002"/>
            <a:ext cx="7483823" cy="731053"/>
          </a:xfrm>
        </p:spPr>
        <p:txBody>
          <a:bodyPr>
            <a:noAutofit/>
          </a:bodyPr>
          <a:lstStyle/>
          <a:p>
            <a:r>
              <a:rPr lang="en-US" sz="5400">
                <a:latin typeface="Georgia" panose="02040502050405020303" pitchFamily="18" charset="0"/>
              </a:rPr>
              <a:t>Agent Design: Minimax </a:t>
            </a:r>
          </a:p>
        </p:txBody>
      </p:sp>
      <p:sp>
        <p:nvSpPr>
          <p:cNvPr id="3" name="Slide Number Placeholder 2">
            <a:extLst>
              <a:ext uri="{FF2B5EF4-FFF2-40B4-BE49-F238E27FC236}">
                <a16:creationId xmlns:a16="http://schemas.microsoft.com/office/drawing/2014/main" id="{5152A7DC-4CCE-42FE-A5A2-9C6D90ED4E50}"/>
              </a:ext>
            </a:extLst>
          </p:cNvPr>
          <p:cNvSpPr>
            <a:spLocks noGrp="1"/>
          </p:cNvSpPr>
          <p:nvPr>
            <p:ph type="sldNum" sz="quarter" idx="12"/>
          </p:nvPr>
        </p:nvSpPr>
        <p:spPr/>
        <p:txBody>
          <a:bodyPr/>
          <a:lstStyle/>
          <a:p>
            <a:fld id="{27909D73-46C3-477F-908B-8E26AD05CFB8}" type="slidenum">
              <a:rPr lang="en-AU" smtClean="0"/>
              <a:t>5</a:t>
            </a:fld>
            <a:endParaRPr lang="en-AU"/>
          </a:p>
        </p:txBody>
      </p:sp>
      <p:sp>
        <p:nvSpPr>
          <p:cNvPr id="4" name="Rectangle 3">
            <a:extLst>
              <a:ext uri="{FF2B5EF4-FFF2-40B4-BE49-F238E27FC236}">
                <a16:creationId xmlns:a16="http://schemas.microsoft.com/office/drawing/2014/main" id="{473869C6-3C60-4425-92FB-810E4D452F2E}"/>
              </a:ext>
            </a:extLst>
          </p:cNvPr>
          <p:cNvSpPr/>
          <p:nvPr/>
        </p:nvSpPr>
        <p:spPr>
          <a:xfrm>
            <a:off x="1793991" y="3013501"/>
            <a:ext cx="8599394" cy="830997"/>
          </a:xfrm>
          <a:prstGeom prst="rect">
            <a:avLst/>
          </a:prstGeom>
        </p:spPr>
        <p:txBody>
          <a:bodyPr wrap="square">
            <a:spAutoFit/>
          </a:bodyPr>
          <a:lstStyle/>
          <a:p>
            <a:r>
              <a:rPr lang="en-US" sz="2400" i="1">
                <a:latin typeface="+mj-lt"/>
              </a:rPr>
              <a:t>“Minimax is a technique that combines search algorithms and game theory and is commonly used in two-player zero-sum games.”</a:t>
            </a:r>
          </a:p>
        </p:txBody>
      </p:sp>
      <p:pic>
        <p:nvPicPr>
          <p:cNvPr id="6" name="Picture 6" descr="A drawing of a face&#10;&#10;Description generated with high confidence">
            <a:extLst>
              <a:ext uri="{FF2B5EF4-FFF2-40B4-BE49-F238E27FC236}">
                <a16:creationId xmlns:a16="http://schemas.microsoft.com/office/drawing/2014/main" id="{A9140971-2C57-4C25-81EE-4A4C45F92FBF}"/>
              </a:ext>
            </a:extLst>
          </p:cNvPr>
          <p:cNvPicPr>
            <a:picLocks noChangeAspect="1"/>
          </p:cNvPicPr>
          <p:nvPr/>
        </p:nvPicPr>
        <p:blipFill>
          <a:blip r:embed="rId5"/>
          <a:stretch>
            <a:fillRect/>
          </a:stretch>
        </p:blipFill>
        <p:spPr>
          <a:xfrm>
            <a:off x="3190755" y="4249783"/>
            <a:ext cx="5077427" cy="557624"/>
          </a:xfrm>
          <a:prstGeom prst="rect">
            <a:avLst/>
          </a:prstGeom>
        </p:spPr>
      </p:pic>
      <p:pic>
        <p:nvPicPr>
          <p:cNvPr id="7" name="Audio 6">
            <a:hlinkClick r:id="" action="ppaction://media"/>
            <a:extLst>
              <a:ext uri="{FF2B5EF4-FFF2-40B4-BE49-F238E27FC236}">
                <a16:creationId xmlns:a16="http://schemas.microsoft.com/office/drawing/2014/main" id="{72F6988A-3371-441A-B65B-995D0C6424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306086528"/>
      </p:ext>
    </p:extLst>
  </p:cSld>
  <p:clrMapOvr>
    <a:masterClrMapping/>
  </p:clrMapOvr>
  <mc:AlternateContent xmlns:mc="http://schemas.openxmlformats.org/markup-compatibility/2006">
    <mc:Choice xmlns:p14="http://schemas.microsoft.com/office/powerpoint/2010/main" Requires="p14">
      <p:transition spd="slow" p14:dur="2000" advTm="16517"/>
    </mc:Choice>
    <mc:Fallback>
      <p:transition spd="slow" advTm="16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9F80-DC0E-481C-9852-FE6EBCDEAD71}"/>
              </a:ext>
            </a:extLst>
          </p:cNvPr>
          <p:cNvSpPr>
            <a:spLocks noGrp="1"/>
          </p:cNvSpPr>
          <p:nvPr>
            <p:ph type="title"/>
          </p:nvPr>
        </p:nvSpPr>
        <p:spPr>
          <a:xfrm>
            <a:off x="280446" y="188754"/>
            <a:ext cx="10296000" cy="731053"/>
          </a:xfrm>
        </p:spPr>
        <p:txBody>
          <a:bodyPr>
            <a:normAutofit fontScale="90000"/>
          </a:bodyPr>
          <a:lstStyle/>
          <a:p>
            <a:r>
              <a:rPr lang="en-US" sz="2800">
                <a:latin typeface="Georgia" panose="02040502050405020303" pitchFamily="18" charset="0"/>
              </a:rPr>
              <a:t>Agent Design: How it works ?</a:t>
            </a:r>
            <a:br>
              <a:rPr lang="en-US" sz="2800">
                <a:latin typeface="Georgia" panose="02040502050405020303" pitchFamily="18" charset="0"/>
              </a:rPr>
            </a:br>
            <a:r>
              <a:rPr lang="en-US" sz="2000">
                <a:latin typeface="Georgia" panose="02040502050405020303" pitchFamily="18" charset="0"/>
              </a:rPr>
              <a:t>Minimax Agent</a:t>
            </a:r>
            <a:endParaRPr lang="en-US" sz="2800">
              <a:latin typeface="Georgia" panose="02040502050405020303" pitchFamily="18" charset="0"/>
            </a:endParaRPr>
          </a:p>
        </p:txBody>
      </p:sp>
      <p:sp>
        <p:nvSpPr>
          <p:cNvPr id="3" name="Slide Number Placeholder 2">
            <a:extLst>
              <a:ext uri="{FF2B5EF4-FFF2-40B4-BE49-F238E27FC236}">
                <a16:creationId xmlns:a16="http://schemas.microsoft.com/office/drawing/2014/main" id="{5152A7DC-4CCE-42FE-A5A2-9C6D90ED4E50}"/>
              </a:ext>
            </a:extLst>
          </p:cNvPr>
          <p:cNvSpPr>
            <a:spLocks noGrp="1"/>
          </p:cNvSpPr>
          <p:nvPr>
            <p:ph type="sldNum" sz="quarter" idx="12"/>
          </p:nvPr>
        </p:nvSpPr>
        <p:spPr/>
        <p:txBody>
          <a:bodyPr/>
          <a:lstStyle/>
          <a:p>
            <a:fld id="{27909D73-46C3-477F-908B-8E26AD05CFB8}" type="slidenum">
              <a:rPr lang="en-AU" smtClean="0"/>
              <a:t>6</a:t>
            </a:fld>
            <a:endParaRPr lang="en-AU"/>
          </a:p>
        </p:txBody>
      </p:sp>
      <p:sp>
        <p:nvSpPr>
          <p:cNvPr id="14" name="TextBox 13">
            <a:extLst>
              <a:ext uri="{FF2B5EF4-FFF2-40B4-BE49-F238E27FC236}">
                <a16:creationId xmlns:a16="http://schemas.microsoft.com/office/drawing/2014/main" id="{6A733A85-AF32-4311-8CEA-D30E453B97DC}"/>
              </a:ext>
            </a:extLst>
          </p:cNvPr>
          <p:cNvSpPr txBox="1"/>
          <p:nvPr/>
        </p:nvSpPr>
        <p:spPr>
          <a:xfrm>
            <a:off x="140202" y="1315634"/>
            <a:ext cx="2166778" cy="707886"/>
          </a:xfrm>
          <a:prstGeom prst="rect">
            <a:avLst/>
          </a:prstGeom>
          <a:noFill/>
        </p:spPr>
        <p:txBody>
          <a:bodyPr wrap="square" rtlCol="0">
            <a:spAutoFit/>
          </a:bodyPr>
          <a:lstStyle/>
          <a:p>
            <a:r>
              <a:rPr lang="en-US" sz="2000" b="1"/>
              <a:t>Max: me </a:t>
            </a:r>
          </a:p>
          <a:p>
            <a:r>
              <a:rPr lang="en-US" sz="2000" b="1"/>
              <a:t>depth 1</a:t>
            </a:r>
          </a:p>
        </p:txBody>
      </p:sp>
      <p:sp>
        <p:nvSpPr>
          <p:cNvPr id="20" name="TextBox 19">
            <a:extLst>
              <a:ext uri="{FF2B5EF4-FFF2-40B4-BE49-F238E27FC236}">
                <a16:creationId xmlns:a16="http://schemas.microsoft.com/office/drawing/2014/main" id="{1DB9748A-B9ED-4DF4-A778-23D342FE6DE8}"/>
              </a:ext>
            </a:extLst>
          </p:cNvPr>
          <p:cNvSpPr txBox="1"/>
          <p:nvPr/>
        </p:nvSpPr>
        <p:spPr>
          <a:xfrm>
            <a:off x="172330" y="2024549"/>
            <a:ext cx="1745363" cy="1015663"/>
          </a:xfrm>
          <a:prstGeom prst="rect">
            <a:avLst/>
          </a:prstGeom>
          <a:solidFill>
            <a:schemeClr val="tx1"/>
          </a:solidFill>
          <a:ln>
            <a:solidFill>
              <a:schemeClr val="tx1"/>
            </a:solidFill>
          </a:ln>
        </p:spPr>
        <p:txBody>
          <a:bodyPr wrap="square" rtlCol="0">
            <a:spAutoFit/>
          </a:bodyPr>
          <a:lstStyle/>
          <a:p>
            <a:r>
              <a:rPr lang="en-US" sz="2000" b="1">
                <a:solidFill>
                  <a:schemeClr val="bg1"/>
                </a:solidFill>
              </a:rPr>
              <a:t>Min: Opponent(op)</a:t>
            </a:r>
          </a:p>
          <a:p>
            <a:r>
              <a:rPr lang="en-US" sz="2000" b="1">
                <a:solidFill>
                  <a:schemeClr val="bg1"/>
                </a:solidFill>
              </a:rPr>
              <a:t>depth 2 </a:t>
            </a:r>
          </a:p>
        </p:txBody>
      </p:sp>
      <p:sp>
        <p:nvSpPr>
          <p:cNvPr id="5" name="Oval 4">
            <a:extLst>
              <a:ext uri="{FF2B5EF4-FFF2-40B4-BE49-F238E27FC236}">
                <a16:creationId xmlns:a16="http://schemas.microsoft.com/office/drawing/2014/main" id="{464355D1-A7DF-453E-984B-470DD402CFD4}"/>
              </a:ext>
            </a:extLst>
          </p:cNvPr>
          <p:cNvSpPr/>
          <p:nvPr/>
        </p:nvSpPr>
        <p:spPr>
          <a:xfrm>
            <a:off x="3581832" y="1657764"/>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6" name="Rectangle 5">
            <a:extLst>
              <a:ext uri="{FF2B5EF4-FFF2-40B4-BE49-F238E27FC236}">
                <a16:creationId xmlns:a16="http://schemas.microsoft.com/office/drawing/2014/main" id="{F0AB345C-1FDF-4EA3-8D74-B0F90E50F31B}"/>
              </a:ext>
            </a:extLst>
          </p:cNvPr>
          <p:cNvSpPr/>
          <p:nvPr/>
        </p:nvSpPr>
        <p:spPr>
          <a:xfrm>
            <a:off x="2879965" y="2443638"/>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6" name="Oval 15">
            <a:extLst>
              <a:ext uri="{FF2B5EF4-FFF2-40B4-BE49-F238E27FC236}">
                <a16:creationId xmlns:a16="http://schemas.microsoft.com/office/drawing/2014/main" id="{3DB8E31A-7B0F-4E1C-977A-BC923AB9BD59}"/>
              </a:ext>
            </a:extLst>
          </p:cNvPr>
          <p:cNvSpPr/>
          <p:nvPr/>
        </p:nvSpPr>
        <p:spPr>
          <a:xfrm>
            <a:off x="2322109" y="3191908"/>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9</a:t>
            </a:r>
          </a:p>
        </p:txBody>
      </p:sp>
      <p:sp>
        <p:nvSpPr>
          <p:cNvPr id="17" name="Oval 16">
            <a:extLst>
              <a:ext uri="{FF2B5EF4-FFF2-40B4-BE49-F238E27FC236}">
                <a16:creationId xmlns:a16="http://schemas.microsoft.com/office/drawing/2014/main" id="{6F704D94-B1FB-4142-8C1E-C5B31FAFF422}"/>
              </a:ext>
            </a:extLst>
          </p:cNvPr>
          <p:cNvSpPr/>
          <p:nvPr/>
        </p:nvSpPr>
        <p:spPr>
          <a:xfrm>
            <a:off x="3326541" y="3246437"/>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5</a:t>
            </a:r>
          </a:p>
        </p:txBody>
      </p:sp>
      <p:sp>
        <p:nvSpPr>
          <p:cNvPr id="23" name="Rectangle 22">
            <a:extLst>
              <a:ext uri="{FF2B5EF4-FFF2-40B4-BE49-F238E27FC236}">
                <a16:creationId xmlns:a16="http://schemas.microsoft.com/office/drawing/2014/main" id="{D520D47D-EB7B-49D4-8FDE-D6BA360E4596}"/>
              </a:ext>
            </a:extLst>
          </p:cNvPr>
          <p:cNvSpPr/>
          <p:nvPr/>
        </p:nvSpPr>
        <p:spPr>
          <a:xfrm>
            <a:off x="4467952" y="2493437"/>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24" name="Oval 23">
            <a:extLst>
              <a:ext uri="{FF2B5EF4-FFF2-40B4-BE49-F238E27FC236}">
                <a16:creationId xmlns:a16="http://schemas.microsoft.com/office/drawing/2014/main" id="{AF27AB02-1FA6-4C3D-9514-49705E80D8F7}"/>
              </a:ext>
            </a:extLst>
          </p:cNvPr>
          <p:cNvSpPr/>
          <p:nvPr/>
        </p:nvSpPr>
        <p:spPr>
          <a:xfrm>
            <a:off x="3910096" y="3241707"/>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25" name="Oval 24">
            <a:extLst>
              <a:ext uri="{FF2B5EF4-FFF2-40B4-BE49-F238E27FC236}">
                <a16:creationId xmlns:a16="http://schemas.microsoft.com/office/drawing/2014/main" id="{51017A05-C168-4B53-8A4F-BD27763B99F5}"/>
              </a:ext>
            </a:extLst>
          </p:cNvPr>
          <p:cNvSpPr/>
          <p:nvPr/>
        </p:nvSpPr>
        <p:spPr>
          <a:xfrm>
            <a:off x="4910848" y="3239775"/>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2</a:t>
            </a:r>
          </a:p>
        </p:txBody>
      </p:sp>
      <p:cxnSp>
        <p:nvCxnSpPr>
          <p:cNvPr id="39" name="Straight Connector 38">
            <a:extLst>
              <a:ext uri="{FF2B5EF4-FFF2-40B4-BE49-F238E27FC236}">
                <a16:creationId xmlns:a16="http://schemas.microsoft.com/office/drawing/2014/main" id="{99E2767D-0633-4447-B0ED-5B13409D6B73}"/>
              </a:ext>
            </a:extLst>
          </p:cNvPr>
          <p:cNvCxnSpPr>
            <a:cxnSpLocks/>
            <a:stCxn id="6" idx="0"/>
            <a:endCxn id="5" idx="3"/>
          </p:cNvCxnSpPr>
          <p:nvPr/>
        </p:nvCxnSpPr>
        <p:spPr>
          <a:xfrm flipV="1">
            <a:off x="2996998" y="1969418"/>
            <a:ext cx="632907" cy="474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B4CA24C-E973-4FE1-8A48-F0EA77D98C29}"/>
              </a:ext>
            </a:extLst>
          </p:cNvPr>
          <p:cNvCxnSpPr>
            <a:cxnSpLocks/>
            <a:stCxn id="16" idx="0"/>
            <a:endCxn id="6" idx="2"/>
          </p:cNvCxnSpPr>
          <p:nvPr/>
        </p:nvCxnSpPr>
        <p:spPr>
          <a:xfrm flipV="1">
            <a:off x="2486241" y="2808763"/>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F73CAC0-B920-43F5-86E5-4C9DCE75C24A}"/>
              </a:ext>
            </a:extLst>
          </p:cNvPr>
          <p:cNvCxnSpPr>
            <a:cxnSpLocks/>
            <a:stCxn id="17" idx="0"/>
            <a:endCxn id="6" idx="2"/>
          </p:cNvCxnSpPr>
          <p:nvPr/>
        </p:nvCxnSpPr>
        <p:spPr>
          <a:xfrm flipH="1" flipV="1">
            <a:off x="2996998" y="2808763"/>
            <a:ext cx="493675" cy="437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CFCF739-6C9D-454C-9BBF-4358D3D4913E}"/>
              </a:ext>
            </a:extLst>
          </p:cNvPr>
          <p:cNvCxnSpPr>
            <a:cxnSpLocks/>
            <a:stCxn id="24" idx="0"/>
            <a:endCxn id="23" idx="2"/>
          </p:cNvCxnSpPr>
          <p:nvPr/>
        </p:nvCxnSpPr>
        <p:spPr>
          <a:xfrm flipV="1">
            <a:off x="4074228" y="2858562"/>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C267490-A7D2-437A-BD42-98F42766DC4D}"/>
              </a:ext>
            </a:extLst>
          </p:cNvPr>
          <p:cNvCxnSpPr>
            <a:cxnSpLocks/>
            <a:stCxn id="23" idx="2"/>
            <a:endCxn id="25" idx="0"/>
          </p:cNvCxnSpPr>
          <p:nvPr/>
        </p:nvCxnSpPr>
        <p:spPr>
          <a:xfrm>
            <a:off x="4584985" y="2858562"/>
            <a:ext cx="489995" cy="381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919709D-BB57-4EE7-9BE0-6E65B68A1B55}"/>
              </a:ext>
            </a:extLst>
          </p:cNvPr>
          <p:cNvCxnSpPr>
            <a:cxnSpLocks/>
            <a:stCxn id="5" idx="5"/>
            <a:endCxn id="23" idx="0"/>
          </p:cNvCxnSpPr>
          <p:nvPr/>
        </p:nvCxnSpPr>
        <p:spPr>
          <a:xfrm>
            <a:off x="3862023" y="1969418"/>
            <a:ext cx="722962" cy="5240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9778A169-3431-4B9D-970A-B7BBD9FBEF3B}"/>
              </a:ext>
            </a:extLst>
          </p:cNvPr>
          <p:cNvSpPr/>
          <p:nvPr/>
        </p:nvSpPr>
        <p:spPr>
          <a:xfrm>
            <a:off x="10076277" y="1609897"/>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76" name="Rectangle 75">
            <a:extLst>
              <a:ext uri="{FF2B5EF4-FFF2-40B4-BE49-F238E27FC236}">
                <a16:creationId xmlns:a16="http://schemas.microsoft.com/office/drawing/2014/main" id="{584E5D4C-0ED5-44D5-AFB6-5D790FB03249}"/>
              </a:ext>
            </a:extLst>
          </p:cNvPr>
          <p:cNvSpPr/>
          <p:nvPr/>
        </p:nvSpPr>
        <p:spPr>
          <a:xfrm>
            <a:off x="9374410" y="2395771"/>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7" name="Oval 76">
            <a:extLst>
              <a:ext uri="{FF2B5EF4-FFF2-40B4-BE49-F238E27FC236}">
                <a16:creationId xmlns:a16="http://schemas.microsoft.com/office/drawing/2014/main" id="{F88BB0A2-6D4F-432F-BAFA-D41A9D37DAF2}"/>
              </a:ext>
            </a:extLst>
          </p:cNvPr>
          <p:cNvSpPr/>
          <p:nvPr/>
        </p:nvSpPr>
        <p:spPr>
          <a:xfrm>
            <a:off x="8816554" y="3144041"/>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9</a:t>
            </a:r>
          </a:p>
        </p:txBody>
      </p:sp>
      <p:sp>
        <p:nvSpPr>
          <p:cNvPr id="78" name="Oval 77">
            <a:extLst>
              <a:ext uri="{FF2B5EF4-FFF2-40B4-BE49-F238E27FC236}">
                <a16:creationId xmlns:a16="http://schemas.microsoft.com/office/drawing/2014/main" id="{71EEE73C-35C6-4944-BF55-B5C8CB759210}"/>
              </a:ext>
            </a:extLst>
          </p:cNvPr>
          <p:cNvSpPr/>
          <p:nvPr/>
        </p:nvSpPr>
        <p:spPr>
          <a:xfrm>
            <a:off x="9820986" y="3198570"/>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5</a:t>
            </a:r>
          </a:p>
        </p:txBody>
      </p:sp>
      <p:sp>
        <p:nvSpPr>
          <p:cNvPr id="80" name="Rectangle 79">
            <a:extLst>
              <a:ext uri="{FF2B5EF4-FFF2-40B4-BE49-F238E27FC236}">
                <a16:creationId xmlns:a16="http://schemas.microsoft.com/office/drawing/2014/main" id="{717DEBE7-D434-41F0-B1C4-28928B8E88A3}"/>
              </a:ext>
            </a:extLst>
          </p:cNvPr>
          <p:cNvSpPr/>
          <p:nvPr/>
        </p:nvSpPr>
        <p:spPr>
          <a:xfrm>
            <a:off x="10962397" y="2445570"/>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81" name="Oval 80">
            <a:extLst>
              <a:ext uri="{FF2B5EF4-FFF2-40B4-BE49-F238E27FC236}">
                <a16:creationId xmlns:a16="http://schemas.microsoft.com/office/drawing/2014/main" id="{52F8ADF5-F6E9-43D1-AE51-7FF82FD4BC3E}"/>
              </a:ext>
            </a:extLst>
          </p:cNvPr>
          <p:cNvSpPr/>
          <p:nvPr/>
        </p:nvSpPr>
        <p:spPr>
          <a:xfrm>
            <a:off x="10404541" y="3193840"/>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82" name="Oval 81">
            <a:extLst>
              <a:ext uri="{FF2B5EF4-FFF2-40B4-BE49-F238E27FC236}">
                <a16:creationId xmlns:a16="http://schemas.microsoft.com/office/drawing/2014/main" id="{1D4B9F0F-CAD4-470B-8E85-85A7C37401DA}"/>
              </a:ext>
            </a:extLst>
          </p:cNvPr>
          <p:cNvSpPr/>
          <p:nvPr/>
        </p:nvSpPr>
        <p:spPr>
          <a:xfrm>
            <a:off x="11405293" y="3191908"/>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2</a:t>
            </a:r>
          </a:p>
        </p:txBody>
      </p:sp>
      <p:cxnSp>
        <p:nvCxnSpPr>
          <p:cNvPr id="83" name="Straight Connector 82">
            <a:extLst>
              <a:ext uri="{FF2B5EF4-FFF2-40B4-BE49-F238E27FC236}">
                <a16:creationId xmlns:a16="http://schemas.microsoft.com/office/drawing/2014/main" id="{300570DD-556F-42BC-A065-C5F6300CE169}"/>
              </a:ext>
            </a:extLst>
          </p:cNvPr>
          <p:cNvCxnSpPr>
            <a:cxnSpLocks/>
            <a:stCxn id="76" idx="0"/>
            <a:endCxn id="75" idx="3"/>
          </p:cNvCxnSpPr>
          <p:nvPr/>
        </p:nvCxnSpPr>
        <p:spPr>
          <a:xfrm flipV="1">
            <a:off x="9491443" y="1921551"/>
            <a:ext cx="632907" cy="474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911F0E3-A528-496D-A630-10457E25E7D5}"/>
              </a:ext>
            </a:extLst>
          </p:cNvPr>
          <p:cNvCxnSpPr>
            <a:cxnSpLocks/>
            <a:stCxn id="77" idx="0"/>
            <a:endCxn id="76" idx="2"/>
          </p:cNvCxnSpPr>
          <p:nvPr/>
        </p:nvCxnSpPr>
        <p:spPr>
          <a:xfrm flipV="1">
            <a:off x="8980686" y="2760896"/>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096D039-97D1-4C53-A8D5-B960D6737D15}"/>
              </a:ext>
            </a:extLst>
          </p:cNvPr>
          <p:cNvCxnSpPr>
            <a:cxnSpLocks/>
            <a:stCxn id="78" idx="0"/>
            <a:endCxn id="76" idx="2"/>
          </p:cNvCxnSpPr>
          <p:nvPr/>
        </p:nvCxnSpPr>
        <p:spPr>
          <a:xfrm flipH="1" flipV="1">
            <a:off x="9491443" y="2760896"/>
            <a:ext cx="493675" cy="437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0585C97-90D4-470A-92B8-F27015A6D738}"/>
              </a:ext>
            </a:extLst>
          </p:cNvPr>
          <p:cNvCxnSpPr>
            <a:cxnSpLocks/>
            <a:stCxn id="81" idx="0"/>
            <a:endCxn id="80" idx="2"/>
          </p:cNvCxnSpPr>
          <p:nvPr/>
        </p:nvCxnSpPr>
        <p:spPr>
          <a:xfrm flipV="1">
            <a:off x="10568673" y="2810695"/>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86622D-179A-4941-98B9-30386EF54241}"/>
              </a:ext>
            </a:extLst>
          </p:cNvPr>
          <p:cNvCxnSpPr>
            <a:cxnSpLocks/>
            <a:stCxn id="80" idx="2"/>
            <a:endCxn id="82" idx="0"/>
          </p:cNvCxnSpPr>
          <p:nvPr/>
        </p:nvCxnSpPr>
        <p:spPr>
          <a:xfrm>
            <a:off x="11079430" y="2810695"/>
            <a:ext cx="489995" cy="381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EA0E2EB-4178-4108-AECD-9DA188560169}"/>
              </a:ext>
            </a:extLst>
          </p:cNvPr>
          <p:cNvCxnSpPr>
            <a:cxnSpLocks/>
            <a:stCxn id="75" idx="5"/>
            <a:endCxn id="80" idx="0"/>
          </p:cNvCxnSpPr>
          <p:nvPr/>
        </p:nvCxnSpPr>
        <p:spPr>
          <a:xfrm>
            <a:off x="10356468" y="1921551"/>
            <a:ext cx="722962" cy="524019"/>
          </a:xfrm>
          <a:prstGeom prst="line">
            <a:avLst/>
          </a:prstGeom>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E7F4089-EDE3-4A80-A08E-1AF523602063}"/>
              </a:ext>
            </a:extLst>
          </p:cNvPr>
          <p:cNvSpPr txBox="1"/>
          <p:nvPr/>
        </p:nvSpPr>
        <p:spPr>
          <a:xfrm>
            <a:off x="4027449" y="727369"/>
            <a:ext cx="4137101" cy="369332"/>
          </a:xfrm>
          <a:prstGeom prst="rect">
            <a:avLst/>
          </a:prstGeom>
          <a:noFill/>
        </p:spPr>
        <p:txBody>
          <a:bodyPr wrap="square" rtlCol="0">
            <a:spAutoFit/>
          </a:bodyPr>
          <a:lstStyle/>
          <a:p>
            <a:r>
              <a:rPr lang="en-US" b="1"/>
              <a:t>Step 1: Sort moves using 3 metrics</a:t>
            </a:r>
          </a:p>
        </p:txBody>
      </p:sp>
      <p:sp>
        <p:nvSpPr>
          <p:cNvPr id="115" name="Oval 114">
            <a:extLst>
              <a:ext uri="{FF2B5EF4-FFF2-40B4-BE49-F238E27FC236}">
                <a16:creationId xmlns:a16="http://schemas.microsoft.com/office/drawing/2014/main" id="{565D0235-167F-40F4-AC5B-FD858019B593}"/>
              </a:ext>
            </a:extLst>
          </p:cNvPr>
          <p:cNvSpPr/>
          <p:nvPr/>
        </p:nvSpPr>
        <p:spPr>
          <a:xfrm>
            <a:off x="6800911" y="1633623"/>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3</a:t>
            </a:r>
          </a:p>
        </p:txBody>
      </p:sp>
      <p:sp>
        <p:nvSpPr>
          <p:cNvPr id="116" name="Rectangle 115">
            <a:extLst>
              <a:ext uri="{FF2B5EF4-FFF2-40B4-BE49-F238E27FC236}">
                <a16:creationId xmlns:a16="http://schemas.microsoft.com/office/drawing/2014/main" id="{F1796B95-5EBC-43E5-A77F-33C4C40A8523}"/>
              </a:ext>
            </a:extLst>
          </p:cNvPr>
          <p:cNvSpPr/>
          <p:nvPr/>
        </p:nvSpPr>
        <p:spPr>
          <a:xfrm>
            <a:off x="6099044" y="2419497"/>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17" name="Oval 116">
            <a:extLst>
              <a:ext uri="{FF2B5EF4-FFF2-40B4-BE49-F238E27FC236}">
                <a16:creationId xmlns:a16="http://schemas.microsoft.com/office/drawing/2014/main" id="{0B018CF6-F005-4A5C-8D73-BEF3C63715CB}"/>
              </a:ext>
            </a:extLst>
          </p:cNvPr>
          <p:cNvSpPr/>
          <p:nvPr/>
        </p:nvSpPr>
        <p:spPr>
          <a:xfrm>
            <a:off x="5541188" y="3167767"/>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7</a:t>
            </a:r>
          </a:p>
        </p:txBody>
      </p:sp>
      <p:sp>
        <p:nvSpPr>
          <p:cNvPr id="118" name="Oval 117">
            <a:extLst>
              <a:ext uri="{FF2B5EF4-FFF2-40B4-BE49-F238E27FC236}">
                <a16:creationId xmlns:a16="http://schemas.microsoft.com/office/drawing/2014/main" id="{CED49604-5847-4A5E-B8F4-CB144E25EB09}"/>
              </a:ext>
            </a:extLst>
          </p:cNvPr>
          <p:cNvSpPr/>
          <p:nvPr/>
        </p:nvSpPr>
        <p:spPr>
          <a:xfrm>
            <a:off x="6545620" y="3222296"/>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5</a:t>
            </a:r>
          </a:p>
        </p:txBody>
      </p:sp>
      <p:sp>
        <p:nvSpPr>
          <p:cNvPr id="119" name="Rectangle 118">
            <a:extLst>
              <a:ext uri="{FF2B5EF4-FFF2-40B4-BE49-F238E27FC236}">
                <a16:creationId xmlns:a16="http://schemas.microsoft.com/office/drawing/2014/main" id="{743748FF-D29F-4D66-A554-DB32A782D22A}"/>
              </a:ext>
            </a:extLst>
          </p:cNvPr>
          <p:cNvSpPr/>
          <p:nvPr/>
        </p:nvSpPr>
        <p:spPr>
          <a:xfrm>
            <a:off x="7687031" y="2469296"/>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120" name="Oval 119">
            <a:extLst>
              <a:ext uri="{FF2B5EF4-FFF2-40B4-BE49-F238E27FC236}">
                <a16:creationId xmlns:a16="http://schemas.microsoft.com/office/drawing/2014/main" id="{25D93356-EA70-4EA9-B636-C16874C7AD7D}"/>
              </a:ext>
            </a:extLst>
          </p:cNvPr>
          <p:cNvSpPr/>
          <p:nvPr/>
        </p:nvSpPr>
        <p:spPr>
          <a:xfrm>
            <a:off x="7129175" y="3217566"/>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121" name="Oval 120">
            <a:extLst>
              <a:ext uri="{FF2B5EF4-FFF2-40B4-BE49-F238E27FC236}">
                <a16:creationId xmlns:a16="http://schemas.microsoft.com/office/drawing/2014/main" id="{B15ED02F-EFE0-4CC8-9C44-46C3C2195451}"/>
              </a:ext>
            </a:extLst>
          </p:cNvPr>
          <p:cNvSpPr/>
          <p:nvPr/>
        </p:nvSpPr>
        <p:spPr>
          <a:xfrm>
            <a:off x="8129927" y="3215634"/>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2</a:t>
            </a:r>
          </a:p>
        </p:txBody>
      </p:sp>
      <p:cxnSp>
        <p:nvCxnSpPr>
          <p:cNvPr id="122" name="Straight Connector 121">
            <a:extLst>
              <a:ext uri="{FF2B5EF4-FFF2-40B4-BE49-F238E27FC236}">
                <a16:creationId xmlns:a16="http://schemas.microsoft.com/office/drawing/2014/main" id="{F99A7EF4-A266-4552-A9A5-94A6A98345C9}"/>
              </a:ext>
            </a:extLst>
          </p:cNvPr>
          <p:cNvCxnSpPr>
            <a:cxnSpLocks/>
            <a:stCxn id="116" idx="0"/>
            <a:endCxn id="115" idx="3"/>
          </p:cNvCxnSpPr>
          <p:nvPr/>
        </p:nvCxnSpPr>
        <p:spPr>
          <a:xfrm flipV="1">
            <a:off x="6216077" y="1945277"/>
            <a:ext cx="632907" cy="474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03A5BF9-F9F6-408D-ADDA-9B21A3CA4FDE}"/>
              </a:ext>
            </a:extLst>
          </p:cNvPr>
          <p:cNvCxnSpPr>
            <a:cxnSpLocks/>
            <a:stCxn id="117" idx="0"/>
            <a:endCxn id="116" idx="2"/>
          </p:cNvCxnSpPr>
          <p:nvPr/>
        </p:nvCxnSpPr>
        <p:spPr>
          <a:xfrm flipV="1">
            <a:off x="5705320" y="2784622"/>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CCDEC7F-9280-41AD-A925-EF3767084DF5}"/>
              </a:ext>
            </a:extLst>
          </p:cNvPr>
          <p:cNvCxnSpPr>
            <a:cxnSpLocks/>
            <a:stCxn id="118" idx="0"/>
            <a:endCxn id="116" idx="2"/>
          </p:cNvCxnSpPr>
          <p:nvPr/>
        </p:nvCxnSpPr>
        <p:spPr>
          <a:xfrm flipH="1" flipV="1">
            <a:off x="6216077" y="2784622"/>
            <a:ext cx="493675" cy="437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17C2F9A-2829-4C42-9C02-E41AB7891728}"/>
              </a:ext>
            </a:extLst>
          </p:cNvPr>
          <p:cNvCxnSpPr>
            <a:cxnSpLocks/>
            <a:stCxn id="120" idx="0"/>
            <a:endCxn id="119" idx="2"/>
          </p:cNvCxnSpPr>
          <p:nvPr/>
        </p:nvCxnSpPr>
        <p:spPr>
          <a:xfrm flipV="1">
            <a:off x="7293307" y="2834421"/>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FDD2AEB-A0FB-49EC-B22D-808E9F0F3704}"/>
              </a:ext>
            </a:extLst>
          </p:cNvPr>
          <p:cNvCxnSpPr>
            <a:cxnSpLocks/>
            <a:stCxn id="119" idx="2"/>
            <a:endCxn id="121" idx="0"/>
          </p:cNvCxnSpPr>
          <p:nvPr/>
        </p:nvCxnSpPr>
        <p:spPr>
          <a:xfrm>
            <a:off x="7804064" y="2834421"/>
            <a:ext cx="489995" cy="381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5E2882F-8772-4246-9CCE-B1CDD658D013}"/>
              </a:ext>
            </a:extLst>
          </p:cNvPr>
          <p:cNvCxnSpPr>
            <a:cxnSpLocks/>
            <a:stCxn id="115" idx="5"/>
            <a:endCxn id="119" idx="0"/>
          </p:cNvCxnSpPr>
          <p:nvPr/>
        </p:nvCxnSpPr>
        <p:spPr>
          <a:xfrm>
            <a:off x="7081102" y="1945277"/>
            <a:ext cx="722962" cy="524019"/>
          </a:xfrm>
          <a:prstGeom prst="line">
            <a:avLst/>
          </a:prstGeom>
        </p:spPr>
        <p:style>
          <a:lnRef idx="1">
            <a:schemeClr val="accent1"/>
          </a:lnRef>
          <a:fillRef idx="0">
            <a:schemeClr val="accent1"/>
          </a:fillRef>
          <a:effectRef idx="0">
            <a:schemeClr val="accent1"/>
          </a:effectRef>
          <a:fontRef idx="minor">
            <a:schemeClr val="tx1"/>
          </a:fontRef>
        </p:style>
      </p:cxnSp>
      <p:sp>
        <p:nvSpPr>
          <p:cNvPr id="228" name="Oval 227">
            <a:extLst>
              <a:ext uri="{FF2B5EF4-FFF2-40B4-BE49-F238E27FC236}">
                <a16:creationId xmlns:a16="http://schemas.microsoft.com/office/drawing/2014/main" id="{1A7EF5B1-F181-4755-A5D4-5BDB76340E6D}"/>
              </a:ext>
            </a:extLst>
          </p:cNvPr>
          <p:cNvSpPr/>
          <p:nvPr/>
        </p:nvSpPr>
        <p:spPr>
          <a:xfrm>
            <a:off x="3492382" y="4293192"/>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229" name="Rectangle 228">
            <a:extLst>
              <a:ext uri="{FF2B5EF4-FFF2-40B4-BE49-F238E27FC236}">
                <a16:creationId xmlns:a16="http://schemas.microsoft.com/office/drawing/2014/main" id="{8BA73EF4-3374-4CB2-941A-6910375450A8}"/>
              </a:ext>
            </a:extLst>
          </p:cNvPr>
          <p:cNvSpPr/>
          <p:nvPr/>
        </p:nvSpPr>
        <p:spPr>
          <a:xfrm>
            <a:off x="2790515" y="5079066"/>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30" name="Oval 229">
            <a:extLst>
              <a:ext uri="{FF2B5EF4-FFF2-40B4-BE49-F238E27FC236}">
                <a16:creationId xmlns:a16="http://schemas.microsoft.com/office/drawing/2014/main" id="{7BD87246-BE8B-44C2-8FFC-3A23EE0DBCCE}"/>
              </a:ext>
            </a:extLst>
          </p:cNvPr>
          <p:cNvSpPr/>
          <p:nvPr/>
        </p:nvSpPr>
        <p:spPr>
          <a:xfrm>
            <a:off x="2232659" y="5827336"/>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9</a:t>
            </a:r>
          </a:p>
        </p:txBody>
      </p:sp>
      <p:sp>
        <p:nvSpPr>
          <p:cNvPr id="231" name="Oval 230">
            <a:extLst>
              <a:ext uri="{FF2B5EF4-FFF2-40B4-BE49-F238E27FC236}">
                <a16:creationId xmlns:a16="http://schemas.microsoft.com/office/drawing/2014/main" id="{24E2E285-A49F-42B8-881B-F80ED9E0392F}"/>
              </a:ext>
            </a:extLst>
          </p:cNvPr>
          <p:cNvSpPr/>
          <p:nvPr/>
        </p:nvSpPr>
        <p:spPr>
          <a:xfrm>
            <a:off x="3237091" y="5881865"/>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5</a:t>
            </a:r>
          </a:p>
        </p:txBody>
      </p:sp>
      <p:sp>
        <p:nvSpPr>
          <p:cNvPr id="234" name="Rectangle 233">
            <a:extLst>
              <a:ext uri="{FF2B5EF4-FFF2-40B4-BE49-F238E27FC236}">
                <a16:creationId xmlns:a16="http://schemas.microsoft.com/office/drawing/2014/main" id="{D948C348-DE8E-4E82-AD04-88AE6408752E}"/>
              </a:ext>
            </a:extLst>
          </p:cNvPr>
          <p:cNvSpPr/>
          <p:nvPr/>
        </p:nvSpPr>
        <p:spPr>
          <a:xfrm>
            <a:off x="4378502" y="5128865"/>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235" name="Oval 234">
            <a:extLst>
              <a:ext uri="{FF2B5EF4-FFF2-40B4-BE49-F238E27FC236}">
                <a16:creationId xmlns:a16="http://schemas.microsoft.com/office/drawing/2014/main" id="{E64EC042-93AB-4602-845C-B375C8852247}"/>
              </a:ext>
            </a:extLst>
          </p:cNvPr>
          <p:cNvSpPr/>
          <p:nvPr/>
        </p:nvSpPr>
        <p:spPr>
          <a:xfrm>
            <a:off x="3820646" y="5877135"/>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236" name="Oval 235">
            <a:extLst>
              <a:ext uri="{FF2B5EF4-FFF2-40B4-BE49-F238E27FC236}">
                <a16:creationId xmlns:a16="http://schemas.microsoft.com/office/drawing/2014/main" id="{0C99CB6F-9F18-4233-9BE9-ED1A56C28EA2}"/>
              </a:ext>
            </a:extLst>
          </p:cNvPr>
          <p:cNvSpPr/>
          <p:nvPr/>
        </p:nvSpPr>
        <p:spPr>
          <a:xfrm>
            <a:off x="4821398" y="5875203"/>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2</a:t>
            </a:r>
          </a:p>
        </p:txBody>
      </p:sp>
      <p:cxnSp>
        <p:nvCxnSpPr>
          <p:cNvPr id="237" name="Straight Connector 236">
            <a:extLst>
              <a:ext uri="{FF2B5EF4-FFF2-40B4-BE49-F238E27FC236}">
                <a16:creationId xmlns:a16="http://schemas.microsoft.com/office/drawing/2014/main" id="{6EB8A9BF-0873-46A3-9434-124D255394CF}"/>
              </a:ext>
            </a:extLst>
          </p:cNvPr>
          <p:cNvCxnSpPr>
            <a:cxnSpLocks/>
            <a:stCxn id="229" idx="0"/>
            <a:endCxn id="228" idx="3"/>
          </p:cNvCxnSpPr>
          <p:nvPr/>
        </p:nvCxnSpPr>
        <p:spPr>
          <a:xfrm flipV="1">
            <a:off x="2907548" y="4604846"/>
            <a:ext cx="632907" cy="474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CD0E2C15-BC7D-4682-B4A6-24EA221F3670}"/>
              </a:ext>
            </a:extLst>
          </p:cNvPr>
          <p:cNvCxnSpPr>
            <a:cxnSpLocks/>
            <a:stCxn id="230" idx="0"/>
            <a:endCxn id="229" idx="2"/>
          </p:cNvCxnSpPr>
          <p:nvPr/>
        </p:nvCxnSpPr>
        <p:spPr>
          <a:xfrm flipV="1">
            <a:off x="2396791" y="5444191"/>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8E398B4B-542B-4A2C-B488-B870C866607F}"/>
              </a:ext>
            </a:extLst>
          </p:cNvPr>
          <p:cNvCxnSpPr>
            <a:cxnSpLocks/>
            <a:stCxn id="231" idx="0"/>
            <a:endCxn id="229" idx="2"/>
          </p:cNvCxnSpPr>
          <p:nvPr/>
        </p:nvCxnSpPr>
        <p:spPr>
          <a:xfrm flipH="1" flipV="1">
            <a:off x="2907548" y="5444191"/>
            <a:ext cx="493675" cy="437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7C72AE16-F31E-4CFD-A29A-D225E375BAD5}"/>
              </a:ext>
            </a:extLst>
          </p:cNvPr>
          <p:cNvCxnSpPr>
            <a:cxnSpLocks/>
            <a:stCxn id="235" idx="0"/>
            <a:endCxn id="234" idx="2"/>
          </p:cNvCxnSpPr>
          <p:nvPr/>
        </p:nvCxnSpPr>
        <p:spPr>
          <a:xfrm flipV="1">
            <a:off x="3984778" y="5493990"/>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8AEF39C2-96EA-42FB-85E9-CFB895AC0CAE}"/>
              </a:ext>
            </a:extLst>
          </p:cNvPr>
          <p:cNvCxnSpPr>
            <a:cxnSpLocks/>
            <a:stCxn id="234" idx="2"/>
            <a:endCxn id="236" idx="0"/>
          </p:cNvCxnSpPr>
          <p:nvPr/>
        </p:nvCxnSpPr>
        <p:spPr>
          <a:xfrm>
            <a:off x="4495535" y="5493990"/>
            <a:ext cx="489995" cy="381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457C775-20BC-4DF2-8205-4B9A659CDBE1}"/>
              </a:ext>
            </a:extLst>
          </p:cNvPr>
          <p:cNvCxnSpPr>
            <a:cxnSpLocks/>
            <a:stCxn id="228" idx="5"/>
            <a:endCxn id="234" idx="0"/>
          </p:cNvCxnSpPr>
          <p:nvPr/>
        </p:nvCxnSpPr>
        <p:spPr>
          <a:xfrm>
            <a:off x="3772573" y="4604846"/>
            <a:ext cx="722962" cy="524019"/>
          </a:xfrm>
          <a:prstGeom prst="line">
            <a:avLst/>
          </a:prstGeom>
        </p:spPr>
        <p:style>
          <a:lnRef idx="1">
            <a:schemeClr val="accent1"/>
          </a:lnRef>
          <a:fillRef idx="0">
            <a:schemeClr val="accent1"/>
          </a:fillRef>
          <a:effectRef idx="0">
            <a:schemeClr val="accent1"/>
          </a:effectRef>
          <a:fontRef idx="minor">
            <a:schemeClr val="tx1"/>
          </a:fontRef>
        </p:style>
      </p:cxnSp>
      <p:sp>
        <p:nvSpPr>
          <p:cNvPr id="244" name="Oval 243">
            <a:extLst>
              <a:ext uri="{FF2B5EF4-FFF2-40B4-BE49-F238E27FC236}">
                <a16:creationId xmlns:a16="http://schemas.microsoft.com/office/drawing/2014/main" id="{8870B0E4-3E08-438A-915C-5F234C842C19}"/>
              </a:ext>
            </a:extLst>
          </p:cNvPr>
          <p:cNvSpPr/>
          <p:nvPr/>
        </p:nvSpPr>
        <p:spPr>
          <a:xfrm>
            <a:off x="6875593" y="4274518"/>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245" name="Rectangle 244">
            <a:extLst>
              <a:ext uri="{FF2B5EF4-FFF2-40B4-BE49-F238E27FC236}">
                <a16:creationId xmlns:a16="http://schemas.microsoft.com/office/drawing/2014/main" id="{C9BACF21-588B-4D70-BC88-14DF590E1FBF}"/>
              </a:ext>
            </a:extLst>
          </p:cNvPr>
          <p:cNvSpPr/>
          <p:nvPr/>
        </p:nvSpPr>
        <p:spPr>
          <a:xfrm>
            <a:off x="6173726" y="5060392"/>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46" name="Oval 245">
            <a:extLst>
              <a:ext uri="{FF2B5EF4-FFF2-40B4-BE49-F238E27FC236}">
                <a16:creationId xmlns:a16="http://schemas.microsoft.com/office/drawing/2014/main" id="{00D39CA2-EC28-415C-9A90-4B8DA168BFD3}"/>
              </a:ext>
            </a:extLst>
          </p:cNvPr>
          <p:cNvSpPr/>
          <p:nvPr/>
        </p:nvSpPr>
        <p:spPr>
          <a:xfrm>
            <a:off x="5615870" y="5808662"/>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7</a:t>
            </a:r>
          </a:p>
        </p:txBody>
      </p:sp>
      <p:sp>
        <p:nvSpPr>
          <p:cNvPr id="247" name="Oval 246">
            <a:extLst>
              <a:ext uri="{FF2B5EF4-FFF2-40B4-BE49-F238E27FC236}">
                <a16:creationId xmlns:a16="http://schemas.microsoft.com/office/drawing/2014/main" id="{345F8EA6-0D6E-442F-AAF3-2FCC9F0D136A}"/>
              </a:ext>
            </a:extLst>
          </p:cNvPr>
          <p:cNvSpPr/>
          <p:nvPr/>
        </p:nvSpPr>
        <p:spPr>
          <a:xfrm>
            <a:off x="6620302" y="5863191"/>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5</a:t>
            </a:r>
          </a:p>
        </p:txBody>
      </p:sp>
      <p:sp>
        <p:nvSpPr>
          <p:cNvPr id="249" name="Rectangle 248">
            <a:extLst>
              <a:ext uri="{FF2B5EF4-FFF2-40B4-BE49-F238E27FC236}">
                <a16:creationId xmlns:a16="http://schemas.microsoft.com/office/drawing/2014/main" id="{D9D2CBA8-6046-45B8-B50D-78814A22144D}"/>
              </a:ext>
            </a:extLst>
          </p:cNvPr>
          <p:cNvSpPr/>
          <p:nvPr/>
        </p:nvSpPr>
        <p:spPr>
          <a:xfrm>
            <a:off x="7761713" y="5110191"/>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250" name="Oval 249">
            <a:extLst>
              <a:ext uri="{FF2B5EF4-FFF2-40B4-BE49-F238E27FC236}">
                <a16:creationId xmlns:a16="http://schemas.microsoft.com/office/drawing/2014/main" id="{7E3A113E-238E-4DDC-B860-C2F3875CEAD6}"/>
              </a:ext>
            </a:extLst>
          </p:cNvPr>
          <p:cNvSpPr/>
          <p:nvPr/>
        </p:nvSpPr>
        <p:spPr>
          <a:xfrm>
            <a:off x="7203857" y="5858461"/>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251" name="Oval 250">
            <a:extLst>
              <a:ext uri="{FF2B5EF4-FFF2-40B4-BE49-F238E27FC236}">
                <a16:creationId xmlns:a16="http://schemas.microsoft.com/office/drawing/2014/main" id="{ACBE2AEB-71FF-42F3-A735-0735F649FC83}"/>
              </a:ext>
            </a:extLst>
          </p:cNvPr>
          <p:cNvSpPr/>
          <p:nvPr/>
        </p:nvSpPr>
        <p:spPr>
          <a:xfrm>
            <a:off x="8204609" y="5856529"/>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2</a:t>
            </a:r>
          </a:p>
        </p:txBody>
      </p:sp>
      <p:cxnSp>
        <p:nvCxnSpPr>
          <p:cNvPr id="252" name="Straight Connector 251">
            <a:extLst>
              <a:ext uri="{FF2B5EF4-FFF2-40B4-BE49-F238E27FC236}">
                <a16:creationId xmlns:a16="http://schemas.microsoft.com/office/drawing/2014/main" id="{40AD6D47-0A98-4999-A691-FCFD9358274D}"/>
              </a:ext>
            </a:extLst>
          </p:cNvPr>
          <p:cNvCxnSpPr>
            <a:cxnSpLocks/>
            <a:stCxn id="245" idx="0"/>
            <a:endCxn id="244" idx="3"/>
          </p:cNvCxnSpPr>
          <p:nvPr/>
        </p:nvCxnSpPr>
        <p:spPr>
          <a:xfrm flipV="1">
            <a:off x="6290759" y="4586172"/>
            <a:ext cx="632907" cy="474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547770C1-D266-4692-AC8A-109AB9FAE073}"/>
              </a:ext>
            </a:extLst>
          </p:cNvPr>
          <p:cNvCxnSpPr>
            <a:cxnSpLocks/>
            <a:stCxn id="246" idx="0"/>
            <a:endCxn id="245" idx="2"/>
          </p:cNvCxnSpPr>
          <p:nvPr/>
        </p:nvCxnSpPr>
        <p:spPr>
          <a:xfrm flipV="1">
            <a:off x="5780002" y="5425517"/>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0D5F3717-F657-4AB9-8C57-7878E030172E}"/>
              </a:ext>
            </a:extLst>
          </p:cNvPr>
          <p:cNvCxnSpPr>
            <a:cxnSpLocks/>
            <a:stCxn id="247" idx="0"/>
            <a:endCxn id="245" idx="2"/>
          </p:cNvCxnSpPr>
          <p:nvPr/>
        </p:nvCxnSpPr>
        <p:spPr>
          <a:xfrm flipH="1" flipV="1">
            <a:off x="6290759" y="5425517"/>
            <a:ext cx="493675" cy="437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DB71387-6A40-42FA-A064-92C612FDFDE7}"/>
              </a:ext>
            </a:extLst>
          </p:cNvPr>
          <p:cNvCxnSpPr>
            <a:cxnSpLocks/>
            <a:stCxn id="250" idx="0"/>
            <a:endCxn id="249" idx="2"/>
          </p:cNvCxnSpPr>
          <p:nvPr/>
        </p:nvCxnSpPr>
        <p:spPr>
          <a:xfrm flipV="1">
            <a:off x="7367989" y="5475316"/>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355E1BDB-A3F9-41CE-9196-62515B8F5DEA}"/>
              </a:ext>
            </a:extLst>
          </p:cNvPr>
          <p:cNvCxnSpPr>
            <a:cxnSpLocks/>
            <a:stCxn id="249" idx="2"/>
            <a:endCxn id="251" idx="0"/>
          </p:cNvCxnSpPr>
          <p:nvPr/>
        </p:nvCxnSpPr>
        <p:spPr>
          <a:xfrm>
            <a:off x="7878746" y="5475316"/>
            <a:ext cx="489995" cy="381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18E8F78-0977-4F4A-85F7-8AE2665C17A5}"/>
              </a:ext>
            </a:extLst>
          </p:cNvPr>
          <p:cNvCxnSpPr>
            <a:cxnSpLocks/>
            <a:stCxn id="244" idx="5"/>
            <a:endCxn id="249" idx="0"/>
          </p:cNvCxnSpPr>
          <p:nvPr/>
        </p:nvCxnSpPr>
        <p:spPr>
          <a:xfrm>
            <a:off x="7155784" y="4586172"/>
            <a:ext cx="722962" cy="524019"/>
          </a:xfrm>
          <a:prstGeom prst="line">
            <a:avLst/>
          </a:prstGeom>
        </p:spPr>
        <p:style>
          <a:lnRef idx="1">
            <a:schemeClr val="accent1"/>
          </a:lnRef>
          <a:fillRef idx="0">
            <a:schemeClr val="accent1"/>
          </a:fillRef>
          <a:effectRef idx="0">
            <a:schemeClr val="accent1"/>
          </a:effectRef>
          <a:fontRef idx="minor">
            <a:schemeClr val="tx1"/>
          </a:fontRef>
        </p:style>
      </p:cxnSp>
      <p:sp>
        <p:nvSpPr>
          <p:cNvPr id="260" name="Oval 259">
            <a:extLst>
              <a:ext uri="{FF2B5EF4-FFF2-40B4-BE49-F238E27FC236}">
                <a16:creationId xmlns:a16="http://schemas.microsoft.com/office/drawing/2014/main" id="{0EB1948C-0910-4590-869F-B2B6BCE392FC}"/>
              </a:ext>
            </a:extLst>
          </p:cNvPr>
          <p:cNvSpPr/>
          <p:nvPr/>
        </p:nvSpPr>
        <p:spPr>
          <a:xfrm>
            <a:off x="10018954" y="4293192"/>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3</a:t>
            </a:r>
          </a:p>
        </p:txBody>
      </p:sp>
      <p:sp>
        <p:nvSpPr>
          <p:cNvPr id="261" name="Rectangle 260">
            <a:extLst>
              <a:ext uri="{FF2B5EF4-FFF2-40B4-BE49-F238E27FC236}">
                <a16:creationId xmlns:a16="http://schemas.microsoft.com/office/drawing/2014/main" id="{14545520-651D-4038-9005-8BCCB791167B}"/>
              </a:ext>
            </a:extLst>
          </p:cNvPr>
          <p:cNvSpPr/>
          <p:nvPr/>
        </p:nvSpPr>
        <p:spPr>
          <a:xfrm>
            <a:off x="9317087" y="5079066"/>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262" name="Oval 261">
            <a:extLst>
              <a:ext uri="{FF2B5EF4-FFF2-40B4-BE49-F238E27FC236}">
                <a16:creationId xmlns:a16="http://schemas.microsoft.com/office/drawing/2014/main" id="{1EEB2240-E9D9-4064-BE9B-FA945FE2F4EE}"/>
              </a:ext>
            </a:extLst>
          </p:cNvPr>
          <p:cNvSpPr/>
          <p:nvPr/>
        </p:nvSpPr>
        <p:spPr>
          <a:xfrm>
            <a:off x="8759231" y="5827336"/>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9</a:t>
            </a:r>
          </a:p>
        </p:txBody>
      </p:sp>
      <p:sp>
        <p:nvSpPr>
          <p:cNvPr id="263" name="Oval 262">
            <a:extLst>
              <a:ext uri="{FF2B5EF4-FFF2-40B4-BE49-F238E27FC236}">
                <a16:creationId xmlns:a16="http://schemas.microsoft.com/office/drawing/2014/main" id="{F39C8176-E341-4A9D-B6BD-3CD3889465BA}"/>
              </a:ext>
            </a:extLst>
          </p:cNvPr>
          <p:cNvSpPr/>
          <p:nvPr/>
        </p:nvSpPr>
        <p:spPr>
          <a:xfrm>
            <a:off x="9763663" y="5881865"/>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5</a:t>
            </a:r>
          </a:p>
        </p:txBody>
      </p:sp>
      <p:sp>
        <p:nvSpPr>
          <p:cNvPr id="274" name="Rectangle 273">
            <a:extLst>
              <a:ext uri="{FF2B5EF4-FFF2-40B4-BE49-F238E27FC236}">
                <a16:creationId xmlns:a16="http://schemas.microsoft.com/office/drawing/2014/main" id="{9F5EB8FB-BACB-4B87-ABB4-2421F040474E}"/>
              </a:ext>
            </a:extLst>
          </p:cNvPr>
          <p:cNvSpPr/>
          <p:nvPr/>
        </p:nvSpPr>
        <p:spPr>
          <a:xfrm>
            <a:off x="2641788" y="1371689"/>
            <a:ext cx="8682639" cy="84657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8C6D465B-C6E7-4F8D-B17C-D2C105BD999D}"/>
              </a:ext>
            </a:extLst>
          </p:cNvPr>
          <p:cNvSpPr/>
          <p:nvPr/>
        </p:nvSpPr>
        <p:spPr>
          <a:xfrm>
            <a:off x="10905074" y="5128865"/>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265" name="Oval 264">
            <a:extLst>
              <a:ext uri="{FF2B5EF4-FFF2-40B4-BE49-F238E27FC236}">
                <a16:creationId xmlns:a16="http://schemas.microsoft.com/office/drawing/2014/main" id="{4C55BAAC-2AD4-48C2-9FD4-9B18FC43CC5D}"/>
              </a:ext>
            </a:extLst>
          </p:cNvPr>
          <p:cNvSpPr/>
          <p:nvPr/>
        </p:nvSpPr>
        <p:spPr>
          <a:xfrm>
            <a:off x="10347218" y="5877135"/>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266" name="Oval 265">
            <a:extLst>
              <a:ext uri="{FF2B5EF4-FFF2-40B4-BE49-F238E27FC236}">
                <a16:creationId xmlns:a16="http://schemas.microsoft.com/office/drawing/2014/main" id="{BA8AC1C8-E7EF-4837-8F71-8D60D6EB8706}"/>
              </a:ext>
            </a:extLst>
          </p:cNvPr>
          <p:cNvSpPr/>
          <p:nvPr/>
        </p:nvSpPr>
        <p:spPr>
          <a:xfrm>
            <a:off x="11347970" y="5875203"/>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2</a:t>
            </a:r>
          </a:p>
        </p:txBody>
      </p:sp>
      <p:cxnSp>
        <p:nvCxnSpPr>
          <p:cNvPr id="267" name="Straight Connector 266">
            <a:extLst>
              <a:ext uri="{FF2B5EF4-FFF2-40B4-BE49-F238E27FC236}">
                <a16:creationId xmlns:a16="http://schemas.microsoft.com/office/drawing/2014/main" id="{3C0DC98E-C62A-426F-BF32-2B3BA627E0EA}"/>
              </a:ext>
            </a:extLst>
          </p:cNvPr>
          <p:cNvCxnSpPr>
            <a:cxnSpLocks/>
            <a:stCxn id="261" idx="0"/>
            <a:endCxn id="260" idx="3"/>
          </p:cNvCxnSpPr>
          <p:nvPr/>
        </p:nvCxnSpPr>
        <p:spPr>
          <a:xfrm flipV="1">
            <a:off x="9434120" y="4604846"/>
            <a:ext cx="632907" cy="474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5A02EFA-0CBD-4418-A3E0-B43316A6ACA5}"/>
              </a:ext>
            </a:extLst>
          </p:cNvPr>
          <p:cNvCxnSpPr>
            <a:cxnSpLocks/>
            <a:stCxn id="262" idx="0"/>
            <a:endCxn id="261" idx="2"/>
          </p:cNvCxnSpPr>
          <p:nvPr/>
        </p:nvCxnSpPr>
        <p:spPr>
          <a:xfrm flipV="1">
            <a:off x="8923363" y="5444191"/>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93CAB719-82E9-4A21-9D2B-56B0A3AE04D1}"/>
              </a:ext>
            </a:extLst>
          </p:cNvPr>
          <p:cNvCxnSpPr>
            <a:cxnSpLocks/>
            <a:stCxn id="263" idx="0"/>
            <a:endCxn id="261" idx="2"/>
          </p:cNvCxnSpPr>
          <p:nvPr/>
        </p:nvCxnSpPr>
        <p:spPr>
          <a:xfrm flipH="1" flipV="1">
            <a:off x="9434120" y="5444191"/>
            <a:ext cx="493675" cy="437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ADE47804-81E0-4A66-82FA-0BEE60E07CED}"/>
              </a:ext>
            </a:extLst>
          </p:cNvPr>
          <p:cNvCxnSpPr>
            <a:cxnSpLocks/>
            <a:stCxn id="265" idx="0"/>
            <a:endCxn id="264" idx="2"/>
          </p:cNvCxnSpPr>
          <p:nvPr/>
        </p:nvCxnSpPr>
        <p:spPr>
          <a:xfrm flipV="1">
            <a:off x="10511350" y="5493990"/>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65786C44-4B20-461E-9A1F-D63ED91EFB4E}"/>
              </a:ext>
            </a:extLst>
          </p:cNvPr>
          <p:cNvCxnSpPr>
            <a:cxnSpLocks/>
            <a:stCxn id="264" idx="2"/>
            <a:endCxn id="266" idx="0"/>
          </p:cNvCxnSpPr>
          <p:nvPr/>
        </p:nvCxnSpPr>
        <p:spPr>
          <a:xfrm>
            <a:off x="11022107" y="5493990"/>
            <a:ext cx="489995" cy="381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CD3643A-0BEE-4A6F-BA8E-72BDE72851F4}"/>
              </a:ext>
            </a:extLst>
          </p:cNvPr>
          <p:cNvCxnSpPr>
            <a:cxnSpLocks/>
            <a:stCxn id="260" idx="5"/>
            <a:endCxn id="264" idx="0"/>
          </p:cNvCxnSpPr>
          <p:nvPr/>
        </p:nvCxnSpPr>
        <p:spPr>
          <a:xfrm>
            <a:off x="10299145" y="4604846"/>
            <a:ext cx="722962" cy="524019"/>
          </a:xfrm>
          <a:prstGeom prst="line">
            <a:avLst/>
          </a:prstGeom>
        </p:spPr>
        <p:style>
          <a:lnRef idx="1">
            <a:schemeClr val="accent1"/>
          </a:lnRef>
          <a:fillRef idx="0">
            <a:schemeClr val="accent1"/>
          </a:fillRef>
          <a:effectRef idx="0">
            <a:schemeClr val="accent1"/>
          </a:effectRef>
          <a:fontRef idx="minor">
            <a:schemeClr val="tx1"/>
          </a:fontRef>
        </p:style>
      </p:cxnSp>
      <p:sp>
        <p:nvSpPr>
          <p:cNvPr id="275" name="Rectangle 274">
            <a:extLst>
              <a:ext uri="{FF2B5EF4-FFF2-40B4-BE49-F238E27FC236}">
                <a16:creationId xmlns:a16="http://schemas.microsoft.com/office/drawing/2014/main" id="{A203493B-57F1-478F-ADE7-78D0EDE3D0CC}"/>
              </a:ext>
            </a:extLst>
          </p:cNvPr>
          <p:cNvSpPr/>
          <p:nvPr/>
        </p:nvSpPr>
        <p:spPr>
          <a:xfrm>
            <a:off x="2722655" y="4189278"/>
            <a:ext cx="5273124" cy="6459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Arrow: Down 275">
            <a:extLst>
              <a:ext uri="{FF2B5EF4-FFF2-40B4-BE49-F238E27FC236}">
                <a16:creationId xmlns:a16="http://schemas.microsoft.com/office/drawing/2014/main" id="{34E3FB92-478C-46DB-B89B-FE7621D61AFD}"/>
              </a:ext>
            </a:extLst>
          </p:cNvPr>
          <p:cNvSpPr/>
          <p:nvPr/>
        </p:nvSpPr>
        <p:spPr>
          <a:xfrm>
            <a:off x="6495619" y="2415125"/>
            <a:ext cx="950473" cy="1268086"/>
          </a:xfrm>
          <a:prstGeom prst="downArrow">
            <a:avLst/>
          </a:prstGeom>
          <a:solidFill>
            <a:srgbClr val="FF0000"/>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TextBox 277">
            <a:extLst>
              <a:ext uri="{FF2B5EF4-FFF2-40B4-BE49-F238E27FC236}">
                <a16:creationId xmlns:a16="http://schemas.microsoft.com/office/drawing/2014/main" id="{C83C8992-84CE-4D83-AE6A-D94098182D0B}"/>
              </a:ext>
            </a:extLst>
          </p:cNvPr>
          <p:cNvSpPr txBox="1"/>
          <p:nvPr/>
        </p:nvSpPr>
        <p:spPr>
          <a:xfrm>
            <a:off x="204289" y="3065460"/>
            <a:ext cx="2166778" cy="707886"/>
          </a:xfrm>
          <a:prstGeom prst="rect">
            <a:avLst/>
          </a:prstGeom>
          <a:noFill/>
        </p:spPr>
        <p:txBody>
          <a:bodyPr wrap="square" rtlCol="0">
            <a:spAutoFit/>
          </a:bodyPr>
          <a:lstStyle/>
          <a:p>
            <a:r>
              <a:rPr lang="en-US" sz="2000" b="1"/>
              <a:t>Max: me </a:t>
            </a:r>
          </a:p>
          <a:p>
            <a:r>
              <a:rPr lang="en-US" sz="2000" b="1"/>
              <a:t>depth 3</a:t>
            </a:r>
          </a:p>
        </p:txBody>
      </p:sp>
      <p:sp>
        <p:nvSpPr>
          <p:cNvPr id="279" name="TextBox 278">
            <a:extLst>
              <a:ext uri="{FF2B5EF4-FFF2-40B4-BE49-F238E27FC236}">
                <a16:creationId xmlns:a16="http://schemas.microsoft.com/office/drawing/2014/main" id="{94D02230-A2FA-49EB-8EA0-A013ED2A5A27}"/>
              </a:ext>
            </a:extLst>
          </p:cNvPr>
          <p:cNvSpPr txBox="1"/>
          <p:nvPr/>
        </p:nvSpPr>
        <p:spPr>
          <a:xfrm>
            <a:off x="148563" y="3831044"/>
            <a:ext cx="2166778" cy="707886"/>
          </a:xfrm>
          <a:prstGeom prst="rect">
            <a:avLst/>
          </a:prstGeom>
          <a:noFill/>
        </p:spPr>
        <p:txBody>
          <a:bodyPr wrap="square" rtlCol="0">
            <a:spAutoFit/>
          </a:bodyPr>
          <a:lstStyle/>
          <a:p>
            <a:r>
              <a:rPr lang="en-US" sz="2000" b="1"/>
              <a:t>Max: me </a:t>
            </a:r>
          </a:p>
          <a:p>
            <a:r>
              <a:rPr lang="en-US" sz="2000" b="1"/>
              <a:t>depth 1</a:t>
            </a:r>
          </a:p>
        </p:txBody>
      </p:sp>
      <p:sp>
        <p:nvSpPr>
          <p:cNvPr id="280" name="TextBox 279">
            <a:extLst>
              <a:ext uri="{FF2B5EF4-FFF2-40B4-BE49-F238E27FC236}">
                <a16:creationId xmlns:a16="http://schemas.microsoft.com/office/drawing/2014/main" id="{E26D06D4-CE12-4E26-A119-ACA893E4ED72}"/>
              </a:ext>
            </a:extLst>
          </p:cNvPr>
          <p:cNvSpPr txBox="1"/>
          <p:nvPr/>
        </p:nvSpPr>
        <p:spPr>
          <a:xfrm>
            <a:off x="180691" y="4539959"/>
            <a:ext cx="1745363" cy="1015663"/>
          </a:xfrm>
          <a:prstGeom prst="rect">
            <a:avLst/>
          </a:prstGeom>
          <a:solidFill>
            <a:schemeClr val="tx1"/>
          </a:solidFill>
          <a:ln>
            <a:solidFill>
              <a:schemeClr val="tx1"/>
            </a:solidFill>
          </a:ln>
        </p:spPr>
        <p:txBody>
          <a:bodyPr wrap="square" rtlCol="0">
            <a:spAutoFit/>
          </a:bodyPr>
          <a:lstStyle/>
          <a:p>
            <a:r>
              <a:rPr lang="en-US" sz="2000" b="1">
                <a:solidFill>
                  <a:schemeClr val="bg1"/>
                </a:solidFill>
              </a:rPr>
              <a:t>Min: Opponent(op)</a:t>
            </a:r>
          </a:p>
          <a:p>
            <a:r>
              <a:rPr lang="en-US" sz="2000" b="1">
                <a:solidFill>
                  <a:schemeClr val="bg1"/>
                </a:solidFill>
              </a:rPr>
              <a:t>depth 2 </a:t>
            </a:r>
          </a:p>
        </p:txBody>
      </p:sp>
      <p:sp>
        <p:nvSpPr>
          <p:cNvPr id="281" name="TextBox 280">
            <a:extLst>
              <a:ext uri="{FF2B5EF4-FFF2-40B4-BE49-F238E27FC236}">
                <a16:creationId xmlns:a16="http://schemas.microsoft.com/office/drawing/2014/main" id="{7B6461BC-47D4-41FB-8225-36289E6FDC87}"/>
              </a:ext>
            </a:extLst>
          </p:cNvPr>
          <p:cNvSpPr txBox="1"/>
          <p:nvPr/>
        </p:nvSpPr>
        <p:spPr>
          <a:xfrm>
            <a:off x="212650" y="5580870"/>
            <a:ext cx="2166778" cy="707886"/>
          </a:xfrm>
          <a:prstGeom prst="rect">
            <a:avLst/>
          </a:prstGeom>
          <a:noFill/>
        </p:spPr>
        <p:txBody>
          <a:bodyPr wrap="square" rtlCol="0">
            <a:spAutoFit/>
          </a:bodyPr>
          <a:lstStyle/>
          <a:p>
            <a:r>
              <a:rPr lang="en-US" sz="2000" b="1"/>
              <a:t>Max: me </a:t>
            </a:r>
          </a:p>
          <a:p>
            <a:r>
              <a:rPr lang="en-US" sz="2000" b="1"/>
              <a:t>depth 3</a:t>
            </a:r>
          </a:p>
        </p:txBody>
      </p:sp>
      <p:sp>
        <p:nvSpPr>
          <p:cNvPr id="282" name="Rectangle 281">
            <a:extLst>
              <a:ext uri="{FF2B5EF4-FFF2-40B4-BE49-F238E27FC236}">
                <a16:creationId xmlns:a16="http://schemas.microsoft.com/office/drawing/2014/main" id="{1581C13E-7667-4188-B3AB-90469ADAA195}"/>
              </a:ext>
            </a:extLst>
          </p:cNvPr>
          <p:cNvSpPr/>
          <p:nvPr/>
        </p:nvSpPr>
        <p:spPr>
          <a:xfrm>
            <a:off x="172330" y="1205673"/>
            <a:ext cx="11652117" cy="2567673"/>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3B2D31F6-52C2-4472-9D4A-CA2811A5DBBB}"/>
              </a:ext>
            </a:extLst>
          </p:cNvPr>
          <p:cNvSpPr/>
          <p:nvPr/>
        </p:nvSpPr>
        <p:spPr>
          <a:xfrm>
            <a:off x="180691" y="3858471"/>
            <a:ext cx="11652117" cy="2567673"/>
          </a:xfrm>
          <a:prstGeom prst="rect">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hlinkClick r:id="" action="ppaction://media"/>
            <a:extLst>
              <a:ext uri="{FF2B5EF4-FFF2-40B4-BE49-F238E27FC236}">
                <a16:creationId xmlns:a16="http://schemas.microsoft.com/office/drawing/2014/main" id="{BE166939-4D53-4A3E-B84A-4B6783FFA2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17678580"/>
      </p:ext>
    </p:extLst>
  </p:cSld>
  <p:clrMapOvr>
    <a:masterClrMapping/>
  </p:clrMapOvr>
  <mc:AlternateContent xmlns:mc="http://schemas.openxmlformats.org/markup-compatibility/2006">
    <mc:Choice xmlns:p14="http://schemas.microsoft.com/office/powerpoint/2010/main" Requires="p14">
      <p:transition spd="slow" p14:dur="2000" advTm="8716"/>
    </mc:Choice>
    <mc:Fallback>
      <p:transition spd="slow" advTm="8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9F80-DC0E-481C-9852-FE6EBCDEAD71}"/>
              </a:ext>
            </a:extLst>
          </p:cNvPr>
          <p:cNvSpPr>
            <a:spLocks noGrp="1"/>
          </p:cNvSpPr>
          <p:nvPr>
            <p:ph type="title"/>
          </p:nvPr>
        </p:nvSpPr>
        <p:spPr>
          <a:xfrm>
            <a:off x="1437557" y="412755"/>
            <a:ext cx="10296000" cy="731053"/>
          </a:xfrm>
        </p:spPr>
        <p:txBody>
          <a:bodyPr>
            <a:normAutofit fontScale="90000"/>
          </a:bodyPr>
          <a:lstStyle/>
          <a:p>
            <a:r>
              <a:rPr lang="en-US" sz="2800">
                <a:latin typeface="Georgia" panose="02040502050405020303" pitchFamily="18" charset="0"/>
              </a:rPr>
              <a:t>Agent Design: How it works</a:t>
            </a:r>
            <a:br>
              <a:rPr lang="en-US" sz="2800">
                <a:latin typeface="Georgia" panose="02040502050405020303" pitchFamily="18" charset="0"/>
              </a:rPr>
            </a:br>
            <a:r>
              <a:rPr lang="en-US" sz="2000">
                <a:latin typeface="Georgia" panose="02040502050405020303" pitchFamily="18" charset="0"/>
              </a:rPr>
              <a:t>Minimax Agent</a:t>
            </a:r>
            <a:endParaRPr lang="en-US" sz="2800">
              <a:latin typeface="Georgia" panose="02040502050405020303" pitchFamily="18" charset="0"/>
            </a:endParaRPr>
          </a:p>
        </p:txBody>
      </p:sp>
      <p:sp>
        <p:nvSpPr>
          <p:cNvPr id="3" name="Slide Number Placeholder 2">
            <a:extLst>
              <a:ext uri="{FF2B5EF4-FFF2-40B4-BE49-F238E27FC236}">
                <a16:creationId xmlns:a16="http://schemas.microsoft.com/office/drawing/2014/main" id="{5152A7DC-4CCE-42FE-A5A2-9C6D90ED4E50}"/>
              </a:ext>
            </a:extLst>
          </p:cNvPr>
          <p:cNvSpPr>
            <a:spLocks noGrp="1"/>
          </p:cNvSpPr>
          <p:nvPr>
            <p:ph type="sldNum" sz="quarter" idx="12"/>
          </p:nvPr>
        </p:nvSpPr>
        <p:spPr/>
        <p:txBody>
          <a:bodyPr/>
          <a:lstStyle/>
          <a:p>
            <a:fld id="{27909D73-46C3-477F-908B-8E26AD05CFB8}" type="slidenum">
              <a:rPr lang="en-AU" smtClean="0"/>
              <a:t>7</a:t>
            </a:fld>
            <a:endParaRPr lang="en-AU"/>
          </a:p>
        </p:txBody>
      </p:sp>
      <p:sp>
        <p:nvSpPr>
          <p:cNvPr id="5" name="Oval 4">
            <a:extLst>
              <a:ext uri="{FF2B5EF4-FFF2-40B4-BE49-F238E27FC236}">
                <a16:creationId xmlns:a16="http://schemas.microsoft.com/office/drawing/2014/main" id="{464355D1-A7DF-453E-984B-470DD402CFD4}"/>
              </a:ext>
            </a:extLst>
          </p:cNvPr>
          <p:cNvSpPr/>
          <p:nvPr/>
        </p:nvSpPr>
        <p:spPr>
          <a:xfrm>
            <a:off x="4531973" y="2889292"/>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6" name="Rectangle 5">
            <a:extLst>
              <a:ext uri="{FF2B5EF4-FFF2-40B4-BE49-F238E27FC236}">
                <a16:creationId xmlns:a16="http://schemas.microsoft.com/office/drawing/2014/main" id="{F0AB345C-1FDF-4EA3-8D74-B0F90E50F31B}"/>
              </a:ext>
            </a:extLst>
          </p:cNvPr>
          <p:cNvSpPr/>
          <p:nvPr/>
        </p:nvSpPr>
        <p:spPr>
          <a:xfrm>
            <a:off x="3830106" y="3675166"/>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6" name="Oval 15">
            <a:extLst>
              <a:ext uri="{FF2B5EF4-FFF2-40B4-BE49-F238E27FC236}">
                <a16:creationId xmlns:a16="http://schemas.microsoft.com/office/drawing/2014/main" id="{3DB8E31A-7B0F-4E1C-977A-BC923AB9BD59}"/>
              </a:ext>
            </a:extLst>
          </p:cNvPr>
          <p:cNvSpPr/>
          <p:nvPr/>
        </p:nvSpPr>
        <p:spPr>
          <a:xfrm>
            <a:off x="3272250" y="4423436"/>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9</a:t>
            </a:r>
          </a:p>
        </p:txBody>
      </p:sp>
      <p:sp>
        <p:nvSpPr>
          <p:cNvPr id="17" name="Oval 16">
            <a:extLst>
              <a:ext uri="{FF2B5EF4-FFF2-40B4-BE49-F238E27FC236}">
                <a16:creationId xmlns:a16="http://schemas.microsoft.com/office/drawing/2014/main" id="{6F704D94-B1FB-4142-8C1E-C5B31FAFF422}"/>
              </a:ext>
            </a:extLst>
          </p:cNvPr>
          <p:cNvSpPr/>
          <p:nvPr/>
        </p:nvSpPr>
        <p:spPr>
          <a:xfrm>
            <a:off x="4276682" y="4477965"/>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5</a:t>
            </a:r>
          </a:p>
        </p:txBody>
      </p:sp>
      <p:sp>
        <p:nvSpPr>
          <p:cNvPr id="9" name="Rectangle: Rounded Corners 8">
            <a:extLst>
              <a:ext uri="{FF2B5EF4-FFF2-40B4-BE49-F238E27FC236}">
                <a16:creationId xmlns:a16="http://schemas.microsoft.com/office/drawing/2014/main" id="{A0D58FDB-0BA9-4085-9674-21ED558A77F2}"/>
              </a:ext>
            </a:extLst>
          </p:cNvPr>
          <p:cNvSpPr/>
          <p:nvPr/>
        </p:nvSpPr>
        <p:spPr>
          <a:xfrm rot="2282163">
            <a:off x="3418097" y="3519555"/>
            <a:ext cx="555595" cy="1470278"/>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520D47D-EB7B-49D4-8FDE-D6BA360E4596}"/>
              </a:ext>
            </a:extLst>
          </p:cNvPr>
          <p:cNvSpPr/>
          <p:nvPr/>
        </p:nvSpPr>
        <p:spPr>
          <a:xfrm>
            <a:off x="5418093" y="3724965"/>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24" name="Oval 23">
            <a:extLst>
              <a:ext uri="{FF2B5EF4-FFF2-40B4-BE49-F238E27FC236}">
                <a16:creationId xmlns:a16="http://schemas.microsoft.com/office/drawing/2014/main" id="{AF27AB02-1FA6-4C3D-9514-49705E80D8F7}"/>
              </a:ext>
            </a:extLst>
          </p:cNvPr>
          <p:cNvSpPr/>
          <p:nvPr/>
        </p:nvSpPr>
        <p:spPr>
          <a:xfrm>
            <a:off x="4860237" y="4473235"/>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25" name="Oval 24">
            <a:extLst>
              <a:ext uri="{FF2B5EF4-FFF2-40B4-BE49-F238E27FC236}">
                <a16:creationId xmlns:a16="http://schemas.microsoft.com/office/drawing/2014/main" id="{51017A05-C168-4B53-8A4F-BD27763B99F5}"/>
              </a:ext>
            </a:extLst>
          </p:cNvPr>
          <p:cNvSpPr/>
          <p:nvPr/>
        </p:nvSpPr>
        <p:spPr>
          <a:xfrm>
            <a:off x="5860989" y="4471303"/>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2</a:t>
            </a:r>
          </a:p>
        </p:txBody>
      </p:sp>
      <p:cxnSp>
        <p:nvCxnSpPr>
          <p:cNvPr id="39" name="Straight Connector 38">
            <a:extLst>
              <a:ext uri="{FF2B5EF4-FFF2-40B4-BE49-F238E27FC236}">
                <a16:creationId xmlns:a16="http://schemas.microsoft.com/office/drawing/2014/main" id="{99E2767D-0633-4447-B0ED-5B13409D6B73}"/>
              </a:ext>
            </a:extLst>
          </p:cNvPr>
          <p:cNvCxnSpPr>
            <a:cxnSpLocks/>
            <a:stCxn id="6" idx="0"/>
            <a:endCxn id="5" idx="3"/>
          </p:cNvCxnSpPr>
          <p:nvPr/>
        </p:nvCxnSpPr>
        <p:spPr>
          <a:xfrm flipV="1">
            <a:off x="3947139" y="3200946"/>
            <a:ext cx="632907" cy="474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B4CA24C-E973-4FE1-8A48-F0EA77D98C29}"/>
              </a:ext>
            </a:extLst>
          </p:cNvPr>
          <p:cNvCxnSpPr>
            <a:stCxn id="16" idx="0"/>
            <a:endCxn id="6" idx="2"/>
          </p:cNvCxnSpPr>
          <p:nvPr/>
        </p:nvCxnSpPr>
        <p:spPr>
          <a:xfrm flipV="1">
            <a:off x="3436382" y="4040291"/>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F73CAC0-B920-43F5-86E5-4C9DCE75C24A}"/>
              </a:ext>
            </a:extLst>
          </p:cNvPr>
          <p:cNvCxnSpPr>
            <a:stCxn id="17" idx="0"/>
            <a:endCxn id="6" idx="2"/>
          </p:cNvCxnSpPr>
          <p:nvPr/>
        </p:nvCxnSpPr>
        <p:spPr>
          <a:xfrm flipH="1" flipV="1">
            <a:off x="3947139" y="4040291"/>
            <a:ext cx="493675" cy="437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CFCF739-6C9D-454C-9BBF-4358D3D4913E}"/>
              </a:ext>
            </a:extLst>
          </p:cNvPr>
          <p:cNvCxnSpPr>
            <a:stCxn id="24" idx="0"/>
            <a:endCxn id="23" idx="2"/>
          </p:cNvCxnSpPr>
          <p:nvPr/>
        </p:nvCxnSpPr>
        <p:spPr>
          <a:xfrm flipV="1">
            <a:off x="5024369" y="4090090"/>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C267490-A7D2-437A-BD42-98F42766DC4D}"/>
              </a:ext>
            </a:extLst>
          </p:cNvPr>
          <p:cNvCxnSpPr>
            <a:stCxn id="23" idx="2"/>
            <a:endCxn id="25" idx="0"/>
          </p:cNvCxnSpPr>
          <p:nvPr/>
        </p:nvCxnSpPr>
        <p:spPr>
          <a:xfrm>
            <a:off x="5535126" y="4090090"/>
            <a:ext cx="489995" cy="381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919709D-BB57-4EE7-9BE0-6E65B68A1B55}"/>
              </a:ext>
            </a:extLst>
          </p:cNvPr>
          <p:cNvCxnSpPr>
            <a:stCxn id="5" idx="5"/>
            <a:endCxn id="23" idx="0"/>
          </p:cNvCxnSpPr>
          <p:nvPr/>
        </p:nvCxnSpPr>
        <p:spPr>
          <a:xfrm>
            <a:off x="4812164" y="3200946"/>
            <a:ext cx="722962" cy="5240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9778A169-3431-4B9D-970A-B7BBD9FBEF3B}"/>
              </a:ext>
            </a:extLst>
          </p:cNvPr>
          <p:cNvSpPr/>
          <p:nvPr/>
        </p:nvSpPr>
        <p:spPr>
          <a:xfrm>
            <a:off x="9064265" y="2841969"/>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76" name="Rectangle 75">
            <a:extLst>
              <a:ext uri="{FF2B5EF4-FFF2-40B4-BE49-F238E27FC236}">
                <a16:creationId xmlns:a16="http://schemas.microsoft.com/office/drawing/2014/main" id="{584E5D4C-0ED5-44D5-AFB6-5D790FB03249}"/>
              </a:ext>
            </a:extLst>
          </p:cNvPr>
          <p:cNvSpPr/>
          <p:nvPr/>
        </p:nvSpPr>
        <p:spPr>
          <a:xfrm>
            <a:off x="8362398" y="3627843"/>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7" name="Oval 76">
            <a:extLst>
              <a:ext uri="{FF2B5EF4-FFF2-40B4-BE49-F238E27FC236}">
                <a16:creationId xmlns:a16="http://schemas.microsoft.com/office/drawing/2014/main" id="{F88BB0A2-6D4F-432F-BAFA-D41A9D37DAF2}"/>
              </a:ext>
            </a:extLst>
          </p:cNvPr>
          <p:cNvSpPr/>
          <p:nvPr/>
        </p:nvSpPr>
        <p:spPr>
          <a:xfrm>
            <a:off x="7804542" y="4376113"/>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7</a:t>
            </a:r>
          </a:p>
        </p:txBody>
      </p:sp>
      <p:sp>
        <p:nvSpPr>
          <p:cNvPr id="78" name="Oval 77">
            <a:extLst>
              <a:ext uri="{FF2B5EF4-FFF2-40B4-BE49-F238E27FC236}">
                <a16:creationId xmlns:a16="http://schemas.microsoft.com/office/drawing/2014/main" id="{71EEE73C-35C6-4944-BF55-B5C8CB759210}"/>
              </a:ext>
            </a:extLst>
          </p:cNvPr>
          <p:cNvSpPr/>
          <p:nvPr/>
        </p:nvSpPr>
        <p:spPr>
          <a:xfrm>
            <a:off x="8808974" y="4430642"/>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5</a:t>
            </a:r>
          </a:p>
        </p:txBody>
      </p:sp>
      <p:sp>
        <p:nvSpPr>
          <p:cNvPr id="79" name="Rectangle: Rounded Corners 78">
            <a:extLst>
              <a:ext uri="{FF2B5EF4-FFF2-40B4-BE49-F238E27FC236}">
                <a16:creationId xmlns:a16="http://schemas.microsoft.com/office/drawing/2014/main" id="{D384EF7F-53DD-4C6A-BA56-7D69633A21EC}"/>
              </a:ext>
            </a:extLst>
          </p:cNvPr>
          <p:cNvSpPr/>
          <p:nvPr/>
        </p:nvSpPr>
        <p:spPr>
          <a:xfrm rot="2282163">
            <a:off x="7950389" y="3472232"/>
            <a:ext cx="555595" cy="1470278"/>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17DEBE7-D434-41F0-B1C4-28928B8E88A3}"/>
              </a:ext>
            </a:extLst>
          </p:cNvPr>
          <p:cNvSpPr/>
          <p:nvPr/>
        </p:nvSpPr>
        <p:spPr>
          <a:xfrm>
            <a:off x="9950385" y="3677642"/>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81" name="Oval 80">
            <a:extLst>
              <a:ext uri="{FF2B5EF4-FFF2-40B4-BE49-F238E27FC236}">
                <a16:creationId xmlns:a16="http://schemas.microsoft.com/office/drawing/2014/main" id="{52F8ADF5-F6E9-43D1-AE51-7FF82FD4BC3E}"/>
              </a:ext>
            </a:extLst>
          </p:cNvPr>
          <p:cNvSpPr/>
          <p:nvPr/>
        </p:nvSpPr>
        <p:spPr>
          <a:xfrm>
            <a:off x="9392529" y="4425912"/>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82" name="Oval 81">
            <a:extLst>
              <a:ext uri="{FF2B5EF4-FFF2-40B4-BE49-F238E27FC236}">
                <a16:creationId xmlns:a16="http://schemas.microsoft.com/office/drawing/2014/main" id="{1D4B9F0F-CAD4-470B-8E85-85A7C37401DA}"/>
              </a:ext>
            </a:extLst>
          </p:cNvPr>
          <p:cNvSpPr/>
          <p:nvPr/>
        </p:nvSpPr>
        <p:spPr>
          <a:xfrm>
            <a:off x="10393281" y="4423980"/>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2</a:t>
            </a:r>
          </a:p>
        </p:txBody>
      </p:sp>
      <p:cxnSp>
        <p:nvCxnSpPr>
          <p:cNvPr id="83" name="Straight Connector 82">
            <a:extLst>
              <a:ext uri="{FF2B5EF4-FFF2-40B4-BE49-F238E27FC236}">
                <a16:creationId xmlns:a16="http://schemas.microsoft.com/office/drawing/2014/main" id="{300570DD-556F-42BC-A065-C5F6300CE169}"/>
              </a:ext>
            </a:extLst>
          </p:cNvPr>
          <p:cNvCxnSpPr>
            <a:cxnSpLocks/>
            <a:stCxn id="76" idx="0"/>
            <a:endCxn id="75" idx="3"/>
          </p:cNvCxnSpPr>
          <p:nvPr/>
        </p:nvCxnSpPr>
        <p:spPr>
          <a:xfrm flipV="1">
            <a:off x="8479431" y="3153623"/>
            <a:ext cx="632907" cy="474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911F0E3-A528-496D-A630-10457E25E7D5}"/>
              </a:ext>
            </a:extLst>
          </p:cNvPr>
          <p:cNvCxnSpPr>
            <a:stCxn id="77" idx="0"/>
            <a:endCxn id="76" idx="2"/>
          </p:cNvCxnSpPr>
          <p:nvPr/>
        </p:nvCxnSpPr>
        <p:spPr>
          <a:xfrm flipV="1">
            <a:off x="7968674" y="3992968"/>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096D039-97D1-4C53-A8D5-B960D6737D15}"/>
              </a:ext>
            </a:extLst>
          </p:cNvPr>
          <p:cNvCxnSpPr>
            <a:stCxn id="78" idx="0"/>
            <a:endCxn id="76" idx="2"/>
          </p:cNvCxnSpPr>
          <p:nvPr/>
        </p:nvCxnSpPr>
        <p:spPr>
          <a:xfrm flipH="1" flipV="1">
            <a:off x="8479431" y="3992968"/>
            <a:ext cx="493675" cy="437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0585C97-90D4-470A-92B8-F27015A6D738}"/>
              </a:ext>
            </a:extLst>
          </p:cNvPr>
          <p:cNvCxnSpPr>
            <a:stCxn id="81" idx="0"/>
            <a:endCxn id="80" idx="2"/>
          </p:cNvCxnSpPr>
          <p:nvPr/>
        </p:nvCxnSpPr>
        <p:spPr>
          <a:xfrm flipV="1">
            <a:off x="9556661" y="4042767"/>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86622D-179A-4941-98B9-30386EF54241}"/>
              </a:ext>
            </a:extLst>
          </p:cNvPr>
          <p:cNvCxnSpPr>
            <a:stCxn id="80" idx="2"/>
            <a:endCxn id="82" idx="0"/>
          </p:cNvCxnSpPr>
          <p:nvPr/>
        </p:nvCxnSpPr>
        <p:spPr>
          <a:xfrm>
            <a:off x="10067418" y="4042767"/>
            <a:ext cx="489995" cy="381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EA0E2EB-4178-4108-AECD-9DA188560169}"/>
              </a:ext>
            </a:extLst>
          </p:cNvPr>
          <p:cNvCxnSpPr>
            <a:stCxn id="75" idx="5"/>
            <a:endCxn id="80" idx="0"/>
          </p:cNvCxnSpPr>
          <p:nvPr/>
        </p:nvCxnSpPr>
        <p:spPr>
          <a:xfrm>
            <a:off x="9344456" y="3153623"/>
            <a:ext cx="722962" cy="524019"/>
          </a:xfrm>
          <a:prstGeom prst="line">
            <a:avLst/>
          </a:prstGeom>
        </p:spPr>
        <p:style>
          <a:lnRef idx="1">
            <a:schemeClr val="accent1"/>
          </a:lnRef>
          <a:fillRef idx="0">
            <a:schemeClr val="accent1"/>
          </a:fillRef>
          <a:effectRef idx="0">
            <a:schemeClr val="accent1"/>
          </a:effectRef>
          <a:fontRef idx="minor">
            <a:schemeClr val="tx1"/>
          </a:fontRef>
        </p:style>
      </p:cxnSp>
      <p:pic>
        <p:nvPicPr>
          <p:cNvPr id="108" name="Graphic 107" descr="Checkmark">
            <a:extLst>
              <a:ext uri="{FF2B5EF4-FFF2-40B4-BE49-F238E27FC236}">
                <a16:creationId xmlns:a16="http://schemas.microsoft.com/office/drawing/2014/main" id="{E6A86A94-D151-4E1D-9C6E-995FE78A9D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75090" y="3775164"/>
            <a:ext cx="593743" cy="593743"/>
          </a:xfrm>
          <a:prstGeom prst="rect">
            <a:avLst/>
          </a:prstGeom>
        </p:spPr>
      </p:pic>
      <p:sp>
        <p:nvSpPr>
          <p:cNvPr id="58" name="TextBox 57">
            <a:extLst>
              <a:ext uri="{FF2B5EF4-FFF2-40B4-BE49-F238E27FC236}">
                <a16:creationId xmlns:a16="http://schemas.microsoft.com/office/drawing/2014/main" id="{51CDCD86-7A31-456B-8695-9F7EED2B86FD}"/>
              </a:ext>
            </a:extLst>
          </p:cNvPr>
          <p:cNvSpPr txBox="1"/>
          <p:nvPr/>
        </p:nvSpPr>
        <p:spPr>
          <a:xfrm>
            <a:off x="124331" y="2576369"/>
            <a:ext cx="2166778" cy="707886"/>
          </a:xfrm>
          <a:prstGeom prst="rect">
            <a:avLst/>
          </a:prstGeom>
          <a:noFill/>
        </p:spPr>
        <p:txBody>
          <a:bodyPr wrap="square" rtlCol="0">
            <a:spAutoFit/>
          </a:bodyPr>
          <a:lstStyle/>
          <a:p>
            <a:r>
              <a:rPr lang="en-US" sz="2000" b="1"/>
              <a:t>Max: me </a:t>
            </a:r>
          </a:p>
          <a:p>
            <a:r>
              <a:rPr lang="en-US" sz="2000" b="1"/>
              <a:t>depth 1</a:t>
            </a:r>
          </a:p>
        </p:txBody>
      </p:sp>
      <p:sp>
        <p:nvSpPr>
          <p:cNvPr id="59" name="TextBox 58">
            <a:extLst>
              <a:ext uri="{FF2B5EF4-FFF2-40B4-BE49-F238E27FC236}">
                <a16:creationId xmlns:a16="http://schemas.microsoft.com/office/drawing/2014/main" id="{E68BFA46-B6AB-4521-B2C6-207CB1B5F79E}"/>
              </a:ext>
            </a:extLst>
          </p:cNvPr>
          <p:cNvSpPr txBox="1"/>
          <p:nvPr/>
        </p:nvSpPr>
        <p:spPr>
          <a:xfrm>
            <a:off x="156459" y="3285284"/>
            <a:ext cx="1745363" cy="1015663"/>
          </a:xfrm>
          <a:prstGeom prst="rect">
            <a:avLst/>
          </a:prstGeom>
          <a:solidFill>
            <a:schemeClr val="tx1"/>
          </a:solidFill>
          <a:ln>
            <a:solidFill>
              <a:schemeClr val="tx1"/>
            </a:solidFill>
          </a:ln>
        </p:spPr>
        <p:txBody>
          <a:bodyPr wrap="square" rtlCol="0">
            <a:spAutoFit/>
          </a:bodyPr>
          <a:lstStyle/>
          <a:p>
            <a:r>
              <a:rPr lang="en-US" sz="2000" b="1">
                <a:solidFill>
                  <a:schemeClr val="bg1"/>
                </a:solidFill>
              </a:rPr>
              <a:t>Min: Opponent(op)</a:t>
            </a:r>
          </a:p>
          <a:p>
            <a:r>
              <a:rPr lang="en-US" sz="2000" b="1">
                <a:solidFill>
                  <a:schemeClr val="bg1"/>
                </a:solidFill>
              </a:rPr>
              <a:t>depth 2 </a:t>
            </a:r>
          </a:p>
        </p:txBody>
      </p:sp>
      <p:sp>
        <p:nvSpPr>
          <p:cNvPr id="60" name="TextBox 59">
            <a:extLst>
              <a:ext uri="{FF2B5EF4-FFF2-40B4-BE49-F238E27FC236}">
                <a16:creationId xmlns:a16="http://schemas.microsoft.com/office/drawing/2014/main" id="{F945A48F-EC64-4207-9DCB-9807172F6E94}"/>
              </a:ext>
            </a:extLst>
          </p:cNvPr>
          <p:cNvSpPr txBox="1"/>
          <p:nvPr/>
        </p:nvSpPr>
        <p:spPr>
          <a:xfrm>
            <a:off x="188418" y="4326195"/>
            <a:ext cx="2166778" cy="707886"/>
          </a:xfrm>
          <a:prstGeom prst="rect">
            <a:avLst/>
          </a:prstGeom>
          <a:noFill/>
        </p:spPr>
        <p:txBody>
          <a:bodyPr wrap="square" rtlCol="0">
            <a:spAutoFit/>
          </a:bodyPr>
          <a:lstStyle/>
          <a:p>
            <a:r>
              <a:rPr lang="en-US" sz="2000" b="1"/>
              <a:t>Max: me </a:t>
            </a:r>
          </a:p>
          <a:p>
            <a:r>
              <a:rPr lang="en-US" sz="2000" b="1"/>
              <a:t>depth 3</a:t>
            </a:r>
          </a:p>
        </p:txBody>
      </p:sp>
      <p:sp>
        <p:nvSpPr>
          <p:cNvPr id="62" name="TextBox 61">
            <a:extLst>
              <a:ext uri="{FF2B5EF4-FFF2-40B4-BE49-F238E27FC236}">
                <a16:creationId xmlns:a16="http://schemas.microsoft.com/office/drawing/2014/main" id="{93609012-CC3A-4C4A-9142-E3EAC3A37A63}"/>
              </a:ext>
            </a:extLst>
          </p:cNvPr>
          <p:cNvSpPr txBox="1"/>
          <p:nvPr/>
        </p:nvSpPr>
        <p:spPr>
          <a:xfrm>
            <a:off x="3134903" y="1882492"/>
            <a:ext cx="7382660" cy="369332"/>
          </a:xfrm>
          <a:prstGeom prst="rect">
            <a:avLst/>
          </a:prstGeom>
          <a:noFill/>
        </p:spPr>
        <p:txBody>
          <a:bodyPr wrap="square" rtlCol="0">
            <a:spAutoFit/>
          </a:bodyPr>
          <a:lstStyle/>
          <a:p>
            <a:r>
              <a:rPr lang="en-US" b="1"/>
              <a:t>Step 3:depth first search to find score difference when reached depth 3 </a:t>
            </a:r>
          </a:p>
        </p:txBody>
      </p:sp>
      <p:sp>
        <p:nvSpPr>
          <p:cNvPr id="4" name="TextBox 3">
            <a:extLst>
              <a:ext uri="{FF2B5EF4-FFF2-40B4-BE49-F238E27FC236}">
                <a16:creationId xmlns:a16="http://schemas.microsoft.com/office/drawing/2014/main" id="{46F21FD2-3E99-4BDF-9B4C-72405310589F}"/>
              </a:ext>
            </a:extLst>
          </p:cNvPr>
          <p:cNvSpPr txBox="1"/>
          <p:nvPr/>
        </p:nvSpPr>
        <p:spPr>
          <a:xfrm>
            <a:off x="2880728" y="4918220"/>
            <a:ext cx="733024" cy="369332"/>
          </a:xfrm>
          <a:prstGeom prst="rect">
            <a:avLst/>
          </a:prstGeom>
          <a:noFill/>
        </p:spPr>
        <p:txBody>
          <a:bodyPr wrap="square" rtlCol="0">
            <a:spAutoFit/>
          </a:bodyPr>
          <a:lstStyle/>
          <a:p>
            <a:r>
              <a:rPr lang="en-US"/>
              <a:t>9-3=5</a:t>
            </a:r>
          </a:p>
        </p:txBody>
      </p:sp>
      <p:sp>
        <p:nvSpPr>
          <p:cNvPr id="63" name="TextBox 62">
            <a:extLst>
              <a:ext uri="{FF2B5EF4-FFF2-40B4-BE49-F238E27FC236}">
                <a16:creationId xmlns:a16="http://schemas.microsoft.com/office/drawing/2014/main" id="{BFDED6DE-455C-4117-A33E-1BBCDEB8C622}"/>
              </a:ext>
            </a:extLst>
          </p:cNvPr>
          <p:cNvSpPr txBox="1"/>
          <p:nvPr/>
        </p:nvSpPr>
        <p:spPr>
          <a:xfrm>
            <a:off x="7556425" y="4952334"/>
            <a:ext cx="733024" cy="369332"/>
          </a:xfrm>
          <a:prstGeom prst="rect">
            <a:avLst/>
          </a:prstGeom>
          <a:noFill/>
        </p:spPr>
        <p:txBody>
          <a:bodyPr wrap="square" rtlCol="0">
            <a:spAutoFit/>
          </a:bodyPr>
          <a:lstStyle/>
          <a:p>
            <a:r>
              <a:rPr lang="en-US"/>
              <a:t>7-3=4</a:t>
            </a:r>
          </a:p>
        </p:txBody>
      </p:sp>
      <p:sp>
        <p:nvSpPr>
          <p:cNvPr id="64" name="TextBox 63">
            <a:extLst>
              <a:ext uri="{FF2B5EF4-FFF2-40B4-BE49-F238E27FC236}">
                <a16:creationId xmlns:a16="http://schemas.microsoft.com/office/drawing/2014/main" id="{147CDC70-9F2A-4DE5-AAE9-2540EA354B5A}"/>
              </a:ext>
            </a:extLst>
          </p:cNvPr>
          <p:cNvSpPr txBox="1"/>
          <p:nvPr/>
        </p:nvSpPr>
        <p:spPr>
          <a:xfrm>
            <a:off x="9228397" y="4927831"/>
            <a:ext cx="972993" cy="369332"/>
          </a:xfrm>
          <a:prstGeom prst="rect">
            <a:avLst/>
          </a:prstGeom>
          <a:noFill/>
        </p:spPr>
        <p:txBody>
          <a:bodyPr wrap="square" rtlCol="0">
            <a:spAutoFit/>
          </a:bodyPr>
          <a:lstStyle/>
          <a:p>
            <a:r>
              <a:rPr lang="en-US"/>
              <a:t>4-5=-1</a:t>
            </a:r>
          </a:p>
        </p:txBody>
      </p:sp>
      <p:sp>
        <p:nvSpPr>
          <p:cNvPr id="65" name="TextBox 64">
            <a:extLst>
              <a:ext uri="{FF2B5EF4-FFF2-40B4-BE49-F238E27FC236}">
                <a16:creationId xmlns:a16="http://schemas.microsoft.com/office/drawing/2014/main" id="{96B36391-44F0-4E0E-8DDB-B1FE4C672807}"/>
              </a:ext>
            </a:extLst>
          </p:cNvPr>
          <p:cNvSpPr txBox="1"/>
          <p:nvPr/>
        </p:nvSpPr>
        <p:spPr>
          <a:xfrm>
            <a:off x="8472174" y="4927831"/>
            <a:ext cx="733024" cy="369332"/>
          </a:xfrm>
          <a:prstGeom prst="rect">
            <a:avLst/>
          </a:prstGeom>
          <a:noFill/>
        </p:spPr>
        <p:txBody>
          <a:bodyPr wrap="square" rtlCol="0">
            <a:spAutoFit/>
          </a:bodyPr>
          <a:lstStyle/>
          <a:p>
            <a:r>
              <a:rPr lang="en-US"/>
              <a:t>5-3=2</a:t>
            </a:r>
          </a:p>
        </p:txBody>
      </p:sp>
      <p:sp>
        <p:nvSpPr>
          <p:cNvPr id="66" name="TextBox 65">
            <a:extLst>
              <a:ext uri="{FF2B5EF4-FFF2-40B4-BE49-F238E27FC236}">
                <a16:creationId xmlns:a16="http://schemas.microsoft.com/office/drawing/2014/main" id="{17EC5F88-4B61-4545-A711-324E62C0C8D2}"/>
              </a:ext>
            </a:extLst>
          </p:cNvPr>
          <p:cNvSpPr txBox="1"/>
          <p:nvPr/>
        </p:nvSpPr>
        <p:spPr>
          <a:xfrm>
            <a:off x="10211383" y="4876188"/>
            <a:ext cx="972993" cy="369332"/>
          </a:xfrm>
          <a:prstGeom prst="rect">
            <a:avLst/>
          </a:prstGeom>
          <a:noFill/>
        </p:spPr>
        <p:txBody>
          <a:bodyPr wrap="square" rtlCol="0">
            <a:spAutoFit/>
          </a:bodyPr>
          <a:lstStyle/>
          <a:p>
            <a:r>
              <a:rPr lang="en-US"/>
              <a:t>2-5=-3</a:t>
            </a:r>
          </a:p>
        </p:txBody>
      </p:sp>
      <p:sp>
        <p:nvSpPr>
          <p:cNvPr id="67" name="TextBox 66">
            <a:extLst>
              <a:ext uri="{FF2B5EF4-FFF2-40B4-BE49-F238E27FC236}">
                <a16:creationId xmlns:a16="http://schemas.microsoft.com/office/drawing/2014/main" id="{A8285C75-4137-40BB-A438-3AB4CF5A8EA2}"/>
              </a:ext>
            </a:extLst>
          </p:cNvPr>
          <p:cNvSpPr txBox="1"/>
          <p:nvPr/>
        </p:nvSpPr>
        <p:spPr>
          <a:xfrm>
            <a:off x="5652383" y="4876188"/>
            <a:ext cx="972993" cy="369332"/>
          </a:xfrm>
          <a:prstGeom prst="rect">
            <a:avLst/>
          </a:prstGeom>
          <a:noFill/>
        </p:spPr>
        <p:txBody>
          <a:bodyPr wrap="square" rtlCol="0">
            <a:spAutoFit/>
          </a:bodyPr>
          <a:lstStyle/>
          <a:p>
            <a:r>
              <a:rPr lang="en-US"/>
              <a:t>2-5=-3</a:t>
            </a:r>
          </a:p>
        </p:txBody>
      </p:sp>
      <p:sp>
        <p:nvSpPr>
          <p:cNvPr id="68" name="TextBox 67">
            <a:extLst>
              <a:ext uri="{FF2B5EF4-FFF2-40B4-BE49-F238E27FC236}">
                <a16:creationId xmlns:a16="http://schemas.microsoft.com/office/drawing/2014/main" id="{B8A05C47-B8A7-4FAC-87F8-CA708BA425AE}"/>
              </a:ext>
            </a:extLst>
          </p:cNvPr>
          <p:cNvSpPr txBox="1"/>
          <p:nvPr/>
        </p:nvSpPr>
        <p:spPr>
          <a:xfrm>
            <a:off x="4700362" y="4904019"/>
            <a:ext cx="972993" cy="369332"/>
          </a:xfrm>
          <a:prstGeom prst="rect">
            <a:avLst/>
          </a:prstGeom>
          <a:noFill/>
        </p:spPr>
        <p:txBody>
          <a:bodyPr wrap="square" rtlCol="0">
            <a:spAutoFit/>
          </a:bodyPr>
          <a:lstStyle/>
          <a:p>
            <a:r>
              <a:rPr lang="en-US"/>
              <a:t>4-5=-1</a:t>
            </a:r>
          </a:p>
        </p:txBody>
      </p:sp>
      <p:sp>
        <p:nvSpPr>
          <p:cNvPr id="69" name="TextBox 68">
            <a:extLst>
              <a:ext uri="{FF2B5EF4-FFF2-40B4-BE49-F238E27FC236}">
                <a16:creationId xmlns:a16="http://schemas.microsoft.com/office/drawing/2014/main" id="{4E595C71-2F42-4C0C-8B8F-05D8435A8B19}"/>
              </a:ext>
            </a:extLst>
          </p:cNvPr>
          <p:cNvSpPr txBox="1"/>
          <p:nvPr/>
        </p:nvSpPr>
        <p:spPr>
          <a:xfrm>
            <a:off x="3989819" y="4876188"/>
            <a:ext cx="733024" cy="369332"/>
          </a:xfrm>
          <a:prstGeom prst="rect">
            <a:avLst/>
          </a:prstGeom>
          <a:noFill/>
        </p:spPr>
        <p:txBody>
          <a:bodyPr wrap="square" rtlCol="0">
            <a:spAutoFit/>
          </a:bodyPr>
          <a:lstStyle/>
          <a:p>
            <a:r>
              <a:rPr lang="en-US"/>
              <a:t>5-3=2</a:t>
            </a:r>
          </a:p>
        </p:txBody>
      </p:sp>
      <p:pic>
        <p:nvPicPr>
          <p:cNvPr id="70" name="Graphic 69" descr="Checkmark">
            <a:extLst>
              <a:ext uri="{FF2B5EF4-FFF2-40B4-BE49-F238E27FC236}">
                <a16:creationId xmlns:a16="http://schemas.microsoft.com/office/drawing/2014/main" id="{8190A980-1938-4CC5-B34A-7710D8DCA0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68838" y="3655305"/>
            <a:ext cx="593743" cy="593743"/>
          </a:xfrm>
          <a:prstGeom prst="rect">
            <a:avLst/>
          </a:prstGeom>
        </p:spPr>
      </p:pic>
      <p:sp>
        <p:nvSpPr>
          <p:cNvPr id="72" name="Rectangle 71">
            <a:extLst>
              <a:ext uri="{FF2B5EF4-FFF2-40B4-BE49-F238E27FC236}">
                <a16:creationId xmlns:a16="http://schemas.microsoft.com/office/drawing/2014/main" id="{B69CE220-BBC8-4D45-B65A-4FE973B468E9}"/>
              </a:ext>
            </a:extLst>
          </p:cNvPr>
          <p:cNvSpPr/>
          <p:nvPr/>
        </p:nvSpPr>
        <p:spPr>
          <a:xfrm>
            <a:off x="2339570" y="3512885"/>
            <a:ext cx="9099221" cy="175148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Audio 7">
            <a:hlinkClick r:id="" action="ppaction://media"/>
            <a:extLst>
              <a:ext uri="{FF2B5EF4-FFF2-40B4-BE49-F238E27FC236}">
                <a16:creationId xmlns:a16="http://schemas.microsoft.com/office/drawing/2014/main" id="{D1354FAD-B004-4B3B-AB49-1A34A6BBFE1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71607165"/>
      </p:ext>
    </p:extLst>
  </p:cSld>
  <p:clrMapOvr>
    <a:masterClrMapping/>
  </p:clrMapOvr>
  <mc:AlternateContent xmlns:mc="http://schemas.openxmlformats.org/markup-compatibility/2006">
    <mc:Choice xmlns:p14="http://schemas.microsoft.com/office/powerpoint/2010/main" Requires="p14">
      <p:transition spd="slow" p14:dur="2000" advTm="7525"/>
    </mc:Choice>
    <mc:Fallback>
      <p:transition spd="slow" advTm="7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9F80-DC0E-481C-9852-FE6EBCDEAD71}"/>
              </a:ext>
            </a:extLst>
          </p:cNvPr>
          <p:cNvSpPr>
            <a:spLocks noGrp="1"/>
          </p:cNvSpPr>
          <p:nvPr>
            <p:ph type="title"/>
          </p:nvPr>
        </p:nvSpPr>
        <p:spPr>
          <a:xfrm>
            <a:off x="1437557" y="412755"/>
            <a:ext cx="10296000" cy="731053"/>
          </a:xfrm>
        </p:spPr>
        <p:txBody>
          <a:bodyPr>
            <a:normAutofit fontScale="90000"/>
          </a:bodyPr>
          <a:lstStyle/>
          <a:p>
            <a:r>
              <a:rPr lang="en-US" sz="2800">
                <a:latin typeface="Georgia" panose="02040502050405020303" pitchFamily="18" charset="0"/>
              </a:rPr>
              <a:t>Agent Design: How it works</a:t>
            </a:r>
            <a:br>
              <a:rPr lang="en-US" sz="2800">
                <a:latin typeface="Georgia" panose="02040502050405020303" pitchFamily="18" charset="0"/>
              </a:rPr>
            </a:br>
            <a:r>
              <a:rPr lang="en-US" sz="2000">
                <a:latin typeface="Georgia" panose="02040502050405020303" pitchFamily="18" charset="0"/>
              </a:rPr>
              <a:t>Minimax Agent</a:t>
            </a:r>
            <a:endParaRPr lang="en-US" sz="2800">
              <a:latin typeface="Georgia" panose="02040502050405020303" pitchFamily="18" charset="0"/>
            </a:endParaRPr>
          </a:p>
        </p:txBody>
      </p:sp>
      <p:sp>
        <p:nvSpPr>
          <p:cNvPr id="3" name="Slide Number Placeholder 2">
            <a:extLst>
              <a:ext uri="{FF2B5EF4-FFF2-40B4-BE49-F238E27FC236}">
                <a16:creationId xmlns:a16="http://schemas.microsoft.com/office/drawing/2014/main" id="{5152A7DC-4CCE-42FE-A5A2-9C6D90ED4E50}"/>
              </a:ext>
            </a:extLst>
          </p:cNvPr>
          <p:cNvSpPr>
            <a:spLocks noGrp="1"/>
          </p:cNvSpPr>
          <p:nvPr>
            <p:ph type="sldNum" sz="quarter" idx="12"/>
          </p:nvPr>
        </p:nvSpPr>
        <p:spPr/>
        <p:txBody>
          <a:bodyPr/>
          <a:lstStyle/>
          <a:p>
            <a:fld id="{27909D73-46C3-477F-908B-8E26AD05CFB8}" type="slidenum">
              <a:rPr lang="en-AU" smtClean="0"/>
              <a:t>8</a:t>
            </a:fld>
            <a:endParaRPr lang="en-AU"/>
          </a:p>
        </p:txBody>
      </p:sp>
      <p:sp>
        <p:nvSpPr>
          <p:cNvPr id="5" name="Oval 4">
            <a:extLst>
              <a:ext uri="{FF2B5EF4-FFF2-40B4-BE49-F238E27FC236}">
                <a16:creationId xmlns:a16="http://schemas.microsoft.com/office/drawing/2014/main" id="{464355D1-A7DF-453E-984B-470DD402CFD4}"/>
              </a:ext>
            </a:extLst>
          </p:cNvPr>
          <p:cNvSpPr/>
          <p:nvPr/>
        </p:nvSpPr>
        <p:spPr>
          <a:xfrm>
            <a:off x="4531973" y="2889292"/>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6" name="Rectangle 5">
            <a:extLst>
              <a:ext uri="{FF2B5EF4-FFF2-40B4-BE49-F238E27FC236}">
                <a16:creationId xmlns:a16="http://schemas.microsoft.com/office/drawing/2014/main" id="{F0AB345C-1FDF-4EA3-8D74-B0F90E50F31B}"/>
              </a:ext>
            </a:extLst>
          </p:cNvPr>
          <p:cNvSpPr/>
          <p:nvPr/>
        </p:nvSpPr>
        <p:spPr>
          <a:xfrm>
            <a:off x="3830106" y="3675166"/>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6" name="Oval 15">
            <a:extLst>
              <a:ext uri="{FF2B5EF4-FFF2-40B4-BE49-F238E27FC236}">
                <a16:creationId xmlns:a16="http://schemas.microsoft.com/office/drawing/2014/main" id="{3DB8E31A-7B0F-4E1C-977A-BC923AB9BD59}"/>
              </a:ext>
            </a:extLst>
          </p:cNvPr>
          <p:cNvSpPr/>
          <p:nvPr/>
        </p:nvSpPr>
        <p:spPr>
          <a:xfrm>
            <a:off x="3272250" y="4423436"/>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9</a:t>
            </a:r>
          </a:p>
        </p:txBody>
      </p:sp>
      <p:sp>
        <p:nvSpPr>
          <p:cNvPr id="17" name="Oval 16">
            <a:extLst>
              <a:ext uri="{FF2B5EF4-FFF2-40B4-BE49-F238E27FC236}">
                <a16:creationId xmlns:a16="http://schemas.microsoft.com/office/drawing/2014/main" id="{6F704D94-B1FB-4142-8C1E-C5B31FAFF422}"/>
              </a:ext>
            </a:extLst>
          </p:cNvPr>
          <p:cNvSpPr/>
          <p:nvPr/>
        </p:nvSpPr>
        <p:spPr>
          <a:xfrm>
            <a:off x="4276682" y="4477965"/>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5</a:t>
            </a:r>
          </a:p>
        </p:txBody>
      </p:sp>
      <p:sp>
        <p:nvSpPr>
          <p:cNvPr id="9" name="Rectangle: Rounded Corners 8">
            <a:extLst>
              <a:ext uri="{FF2B5EF4-FFF2-40B4-BE49-F238E27FC236}">
                <a16:creationId xmlns:a16="http://schemas.microsoft.com/office/drawing/2014/main" id="{A0D58FDB-0BA9-4085-9674-21ED558A77F2}"/>
              </a:ext>
            </a:extLst>
          </p:cNvPr>
          <p:cNvSpPr/>
          <p:nvPr/>
        </p:nvSpPr>
        <p:spPr>
          <a:xfrm rot="2282163">
            <a:off x="3418097" y="3519555"/>
            <a:ext cx="555595" cy="1470278"/>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520D47D-EB7B-49D4-8FDE-D6BA360E4596}"/>
              </a:ext>
            </a:extLst>
          </p:cNvPr>
          <p:cNvSpPr/>
          <p:nvPr/>
        </p:nvSpPr>
        <p:spPr>
          <a:xfrm>
            <a:off x="5418093" y="3724965"/>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24" name="Oval 23">
            <a:extLst>
              <a:ext uri="{FF2B5EF4-FFF2-40B4-BE49-F238E27FC236}">
                <a16:creationId xmlns:a16="http://schemas.microsoft.com/office/drawing/2014/main" id="{AF27AB02-1FA6-4C3D-9514-49705E80D8F7}"/>
              </a:ext>
            </a:extLst>
          </p:cNvPr>
          <p:cNvSpPr/>
          <p:nvPr/>
        </p:nvSpPr>
        <p:spPr>
          <a:xfrm>
            <a:off x="4860237" y="4473235"/>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25" name="Oval 24">
            <a:extLst>
              <a:ext uri="{FF2B5EF4-FFF2-40B4-BE49-F238E27FC236}">
                <a16:creationId xmlns:a16="http://schemas.microsoft.com/office/drawing/2014/main" id="{51017A05-C168-4B53-8A4F-BD27763B99F5}"/>
              </a:ext>
            </a:extLst>
          </p:cNvPr>
          <p:cNvSpPr/>
          <p:nvPr/>
        </p:nvSpPr>
        <p:spPr>
          <a:xfrm>
            <a:off x="5860989" y="4471303"/>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2</a:t>
            </a:r>
          </a:p>
        </p:txBody>
      </p:sp>
      <p:cxnSp>
        <p:nvCxnSpPr>
          <p:cNvPr id="39" name="Straight Connector 38">
            <a:extLst>
              <a:ext uri="{FF2B5EF4-FFF2-40B4-BE49-F238E27FC236}">
                <a16:creationId xmlns:a16="http://schemas.microsoft.com/office/drawing/2014/main" id="{99E2767D-0633-4447-B0ED-5B13409D6B73}"/>
              </a:ext>
            </a:extLst>
          </p:cNvPr>
          <p:cNvCxnSpPr>
            <a:cxnSpLocks/>
            <a:stCxn id="6" idx="0"/>
            <a:endCxn id="5" idx="3"/>
          </p:cNvCxnSpPr>
          <p:nvPr/>
        </p:nvCxnSpPr>
        <p:spPr>
          <a:xfrm flipV="1">
            <a:off x="3947139" y="3200946"/>
            <a:ext cx="632907" cy="474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B4CA24C-E973-4FE1-8A48-F0EA77D98C29}"/>
              </a:ext>
            </a:extLst>
          </p:cNvPr>
          <p:cNvCxnSpPr>
            <a:stCxn id="16" idx="0"/>
            <a:endCxn id="6" idx="2"/>
          </p:cNvCxnSpPr>
          <p:nvPr/>
        </p:nvCxnSpPr>
        <p:spPr>
          <a:xfrm flipV="1">
            <a:off x="3436382" y="4040291"/>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F73CAC0-B920-43F5-86E5-4C9DCE75C24A}"/>
              </a:ext>
            </a:extLst>
          </p:cNvPr>
          <p:cNvCxnSpPr>
            <a:stCxn id="17" idx="0"/>
            <a:endCxn id="6" idx="2"/>
          </p:cNvCxnSpPr>
          <p:nvPr/>
        </p:nvCxnSpPr>
        <p:spPr>
          <a:xfrm flipH="1" flipV="1">
            <a:off x="3947139" y="4040291"/>
            <a:ext cx="493675" cy="437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CFCF739-6C9D-454C-9BBF-4358D3D4913E}"/>
              </a:ext>
            </a:extLst>
          </p:cNvPr>
          <p:cNvCxnSpPr>
            <a:stCxn id="24" idx="0"/>
            <a:endCxn id="23" idx="2"/>
          </p:cNvCxnSpPr>
          <p:nvPr/>
        </p:nvCxnSpPr>
        <p:spPr>
          <a:xfrm flipV="1">
            <a:off x="5024369" y="4090090"/>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C267490-A7D2-437A-BD42-98F42766DC4D}"/>
              </a:ext>
            </a:extLst>
          </p:cNvPr>
          <p:cNvCxnSpPr>
            <a:stCxn id="23" idx="2"/>
            <a:endCxn id="25" idx="0"/>
          </p:cNvCxnSpPr>
          <p:nvPr/>
        </p:nvCxnSpPr>
        <p:spPr>
          <a:xfrm>
            <a:off x="5535126" y="4090090"/>
            <a:ext cx="489995" cy="381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919709D-BB57-4EE7-9BE0-6E65B68A1B55}"/>
              </a:ext>
            </a:extLst>
          </p:cNvPr>
          <p:cNvCxnSpPr>
            <a:stCxn id="5" idx="5"/>
            <a:endCxn id="23" idx="0"/>
          </p:cNvCxnSpPr>
          <p:nvPr/>
        </p:nvCxnSpPr>
        <p:spPr>
          <a:xfrm>
            <a:off x="4812164" y="3200946"/>
            <a:ext cx="722962" cy="5240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9778A169-3431-4B9D-970A-B7BBD9FBEF3B}"/>
              </a:ext>
            </a:extLst>
          </p:cNvPr>
          <p:cNvSpPr/>
          <p:nvPr/>
        </p:nvSpPr>
        <p:spPr>
          <a:xfrm>
            <a:off x="9064265" y="2841969"/>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76" name="Rectangle 75">
            <a:extLst>
              <a:ext uri="{FF2B5EF4-FFF2-40B4-BE49-F238E27FC236}">
                <a16:creationId xmlns:a16="http://schemas.microsoft.com/office/drawing/2014/main" id="{584E5D4C-0ED5-44D5-AFB6-5D790FB03249}"/>
              </a:ext>
            </a:extLst>
          </p:cNvPr>
          <p:cNvSpPr/>
          <p:nvPr/>
        </p:nvSpPr>
        <p:spPr>
          <a:xfrm>
            <a:off x="8362398" y="3627843"/>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7" name="Oval 76">
            <a:extLst>
              <a:ext uri="{FF2B5EF4-FFF2-40B4-BE49-F238E27FC236}">
                <a16:creationId xmlns:a16="http://schemas.microsoft.com/office/drawing/2014/main" id="{F88BB0A2-6D4F-432F-BAFA-D41A9D37DAF2}"/>
              </a:ext>
            </a:extLst>
          </p:cNvPr>
          <p:cNvSpPr/>
          <p:nvPr/>
        </p:nvSpPr>
        <p:spPr>
          <a:xfrm>
            <a:off x="7804542" y="4376113"/>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7</a:t>
            </a:r>
          </a:p>
        </p:txBody>
      </p:sp>
      <p:sp>
        <p:nvSpPr>
          <p:cNvPr id="78" name="Oval 77">
            <a:extLst>
              <a:ext uri="{FF2B5EF4-FFF2-40B4-BE49-F238E27FC236}">
                <a16:creationId xmlns:a16="http://schemas.microsoft.com/office/drawing/2014/main" id="{71EEE73C-35C6-4944-BF55-B5C8CB759210}"/>
              </a:ext>
            </a:extLst>
          </p:cNvPr>
          <p:cNvSpPr/>
          <p:nvPr/>
        </p:nvSpPr>
        <p:spPr>
          <a:xfrm>
            <a:off x="8808974" y="4430642"/>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5</a:t>
            </a:r>
          </a:p>
        </p:txBody>
      </p:sp>
      <p:sp>
        <p:nvSpPr>
          <p:cNvPr id="79" name="Rectangle: Rounded Corners 78">
            <a:extLst>
              <a:ext uri="{FF2B5EF4-FFF2-40B4-BE49-F238E27FC236}">
                <a16:creationId xmlns:a16="http://schemas.microsoft.com/office/drawing/2014/main" id="{D384EF7F-53DD-4C6A-BA56-7D69633A21EC}"/>
              </a:ext>
            </a:extLst>
          </p:cNvPr>
          <p:cNvSpPr/>
          <p:nvPr/>
        </p:nvSpPr>
        <p:spPr>
          <a:xfrm rot="2282163">
            <a:off x="7950389" y="3472232"/>
            <a:ext cx="555595" cy="1470278"/>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17DEBE7-D434-41F0-B1C4-28928B8E88A3}"/>
              </a:ext>
            </a:extLst>
          </p:cNvPr>
          <p:cNvSpPr/>
          <p:nvPr/>
        </p:nvSpPr>
        <p:spPr>
          <a:xfrm>
            <a:off x="9950385" y="3677642"/>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81" name="Oval 80">
            <a:extLst>
              <a:ext uri="{FF2B5EF4-FFF2-40B4-BE49-F238E27FC236}">
                <a16:creationId xmlns:a16="http://schemas.microsoft.com/office/drawing/2014/main" id="{52F8ADF5-F6E9-43D1-AE51-7FF82FD4BC3E}"/>
              </a:ext>
            </a:extLst>
          </p:cNvPr>
          <p:cNvSpPr/>
          <p:nvPr/>
        </p:nvSpPr>
        <p:spPr>
          <a:xfrm>
            <a:off x="9392529" y="4425912"/>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82" name="Oval 81">
            <a:extLst>
              <a:ext uri="{FF2B5EF4-FFF2-40B4-BE49-F238E27FC236}">
                <a16:creationId xmlns:a16="http://schemas.microsoft.com/office/drawing/2014/main" id="{1D4B9F0F-CAD4-470B-8E85-85A7C37401DA}"/>
              </a:ext>
            </a:extLst>
          </p:cNvPr>
          <p:cNvSpPr/>
          <p:nvPr/>
        </p:nvSpPr>
        <p:spPr>
          <a:xfrm>
            <a:off x="10393281" y="4423980"/>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2</a:t>
            </a:r>
          </a:p>
        </p:txBody>
      </p:sp>
      <p:cxnSp>
        <p:nvCxnSpPr>
          <p:cNvPr id="83" name="Straight Connector 82">
            <a:extLst>
              <a:ext uri="{FF2B5EF4-FFF2-40B4-BE49-F238E27FC236}">
                <a16:creationId xmlns:a16="http://schemas.microsoft.com/office/drawing/2014/main" id="{300570DD-556F-42BC-A065-C5F6300CE169}"/>
              </a:ext>
            </a:extLst>
          </p:cNvPr>
          <p:cNvCxnSpPr>
            <a:cxnSpLocks/>
            <a:stCxn id="76" idx="0"/>
            <a:endCxn id="75" idx="3"/>
          </p:cNvCxnSpPr>
          <p:nvPr/>
        </p:nvCxnSpPr>
        <p:spPr>
          <a:xfrm flipV="1">
            <a:off x="8479431" y="3153623"/>
            <a:ext cx="632907" cy="474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911F0E3-A528-496D-A630-10457E25E7D5}"/>
              </a:ext>
            </a:extLst>
          </p:cNvPr>
          <p:cNvCxnSpPr>
            <a:stCxn id="77" idx="0"/>
            <a:endCxn id="76" idx="2"/>
          </p:cNvCxnSpPr>
          <p:nvPr/>
        </p:nvCxnSpPr>
        <p:spPr>
          <a:xfrm flipV="1">
            <a:off x="7968674" y="3992968"/>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096D039-97D1-4C53-A8D5-B960D6737D15}"/>
              </a:ext>
            </a:extLst>
          </p:cNvPr>
          <p:cNvCxnSpPr>
            <a:stCxn id="78" idx="0"/>
            <a:endCxn id="76" idx="2"/>
          </p:cNvCxnSpPr>
          <p:nvPr/>
        </p:nvCxnSpPr>
        <p:spPr>
          <a:xfrm flipH="1" flipV="1">
            <a:off x="8479431" y="3992968"/>
            <a:ext cx="493675" cy="437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0585C97-90D4-470A-92B8-F27015A6D738}"/>
              </a:ext>
            </a:extLst>
          </p:cNvPr>
          <p:cNvCxnSpPr>
            <a:stCxn id="81" idx="0"/>
            <a:endCxn id="80" idx="2"/>
          </p:cNvCxnSpPr>
          <p:nvPr/>
        </p:nvCxnSpPr>
        <p:spPr>
          <a:xfrm flipV="1">
            <a:off x="9556661" y="4042767"/>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86622D-179A-4941-98B9-30386EF54241}"/>
              </a:ext>
            </a:extLst>
          </p:cNvPr>
          <p:cNvCxnSpPr>
            <a:stCxn id="80" idx="2"/>
            <a:endCxn id="82" idx="0"/>
          </p:cNvCxnSpPr>
          <p:nvPr/>
        </p:nvCxnSpPr>
        <p:spPr>
          <a:xfrm>
            <a:off x="10067418" y="4042767"/>
            <a:ext cx="489995" cy="381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EA0E2EB-4178-4108-AECD-9DA188560169}"/>
              </a:ext>
            </a:extLst>
          </p:cNvPr>
          <p:cNvCxnSpPr>
            <a:stCxn id="75" idx="5"/>
            <a:endCxn id="80" idx="0"/>
          </p:cNvCxnSpPr>
          <p:nvPr/>
        </p:nvCxnSpPr>
        <p:spPr>
          <a:xfrm>
            <a:off x="9344456" y="3153623"/>
            <a:ext cx="722962" cy="524019"/>
          </a:xfrm>
          <a:prstGeom prst="line">
            <a:avLst/>
          </a:prstGeom>
        </p:spPr>
        <p:style>
          <a:lnRef idx="1">
            <a:schemeClr val="accent1"/>
          </a:lnRef>
          <a:fillRef idx="0">
            <a:schemeClr val="accent1"/>
          </a:fillRef>
          <a:effectRef idx="0">
            <a:schemeClr val="accent1"/>
          </a:effectRef>
          <a:fontRef idx="minor">
            <a:schemeClr val="tx1"/>
          </a:fontRef>
        </p:style>
      </p:cxnSp>
      <p:pic>
        <p:nvPicPr>
          <p:cNvPr id="108" name="Graphic 107" descr="Checkmark">
            <a:extLst>
              <a:ext uri="{FF2B5EF4-FFF2-40B4-BE49-F238E27FC236}">
                <a16:creationId xmlns:a16="http://schemas.microsoft.com/office/drawing/2014/main" id="{E6A86A94-D151-4E1D-9C6E-995FE78A9D2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875090" y="3775164"/>
            <a:ext cx="593743" cy="593743"/>
          </a:xfrm>
          <a:prstGeom prst="rect">
            <a:avLst/>
          </a:prstGeom>
        </p:spPr>
      </p:pic>
      <p:sp>
        <p:nvSpPr>
          <p:cNvPr id="58" name="TextBox 57">
            <a:extLst>
              <a:ext uri="{FF2B5EF4-FFF2-40B4-BE49-F238E27FC236}">
                <a16:creationId xmlns:a16="http://schemas.microsoft.com/office/drawing/2014/main" id="{51CDCD86-7A31-456B-8695-9F7EED2B86FD}"/>
              </a:ext>
            </a:extLst>
          </p:cNvPr>
          <p:cNvSpPr txBox="1"/>
          <p:nvPr/>
        </p:nvSpPr>
        <p:spPr>
          <a:xfrm>
            <a:off x="625237" y="3487602"/>
            <a:ext cx="2166778" cy="707886"/>
          </a:xfrm>
          <a:prstGeom prst="rect">
            <a:avLst/>
          </a:prstGeom>
          <a:noFill/>
        </p:spPr>
        <p:txBody>
          <a:bodyPr wrap="square" rtlCol="0">
            <a:spAutoFit/>
          </a:bodyPr>
          <a:lstStyle/>
          <a:p>
            <a:r>
              <a:rPr lang="en-US" sz="2000" b="1"/>
              <a:t>Max: me </a:t>
            </a:r>
          </a:p>
          <a:p>
            <a:r>
              <a:rPr lang="en-US" sz="2000" b="1"/>
              <a:t>depth 1</a:t>
            </a:r>
          </a:p>
        </p:txBody>
      </p:sp>
      <p:sp>
        <p:nvSpPr>
          <p:cNvPr id="59" name="TextBox 58">
            <a:extLst>
              <a:ext uri="{FF2B5EF4-FFF2-40B4-BE49-F238E27FC236}">
                <a16:creationId xmlns:a16="http://schemas.microsoft.com/office/drawing/2014/main" id="{E68BFA46-B6AB-4521-B2C6-207CB1B5F79E}"/>
              </a:ext>
            </a:extLst>
          </p:cNvPr>
          <p:cNvSpPr txBox="1"/>
          <p:nvPr/>
        </p:nvSpPr>
        <p:spPr>
          <a:xfrm>
            <a:off x="156459" y="3285284"/>
            <a:ext cx="1745363" cy="1015663"/>
          </a:xfrm>
          <a:prstGeom prst="rect">
            <a:avLst/>
          </a:prstGeom>
          <a:solidFill>
            <a:schemeClr val="tx1"/>
          </a:solidFill>
          <a:ln>
            <a:solidFill>
              <a:schemeClr val="tx1"/>
            </a:solidFill>
          </a:ln>
        </p:spPr>
        <p:txBody>
          <a:bodyPr wrap="square" rtlCol="0">
            <a:spAutoFit/>
          </a:bodyPr>
          <a:lstStyle/>
          <a:p>
            <a:r>
              <a:rPr lang="en-US" sz="2000" b="1">
                <a:solidFill>
                  <a:schemeClr val="bg1"/>
                </a:solidFill>
              </a:rPr>
              <a:t>Min: Opponent(op)</a:t>
            </a:r>
          </a:p>
          <a:p>
            <a:r>
              <a:rPr lang="en-US" sz="2000" b="1">
                <a:solidFill>
                  <a:schemeClr val="bg1"/>
                </a:solidFill>
              </a:rPr>
              <a:t>depth 2 </a:t>
            </a:r>
          </a:p>
        </p:txBody>
      </p:sp>
      <p:sp>
        <p:nvSpPr>
          <p:cNvPr id="60" name="TextBox 59">
            <a:extLst>
              <a:ext uri="{FF2B5EF4-FFF2-40B4-BE49-F238E27FC236}">
                <a16:creationId xmlns:a16="http://schemas.microsoft.com/office/drawing/2014/main" id="{F945A48F-EC64-4207-9DCB-9807172F6E94}"/>
              </a:ext>
            </a:extLst>
          </p:cNvPr>
          <p:cNvSpPr txBox="1"/>
          <p:nvPr/>
        </p:nvSpPr>
        <p:spPr>
          <a:xfrm>
            <a:off x="188418" y="4326195"/>
            <a:ext cx="2166778" cy="707886"/>
          </a:xfrm>
          <a:prstGeom prst="rect">
            <a:avLst/>
          </a:prstGeom>
          <a:noFill/>
        </p:spPr>
        <p:txBody>
          <a:bodyPr wrap="square" rtlCol="0">
            <a:spAutoFit/>
          </a:bodyPr>
          <a:lstStyle/>
          <a:p>
            <a:r>
              <a:rPr lang="en-US" sz="2000" b="1"/>
              <a:t>Max: me </a:t>
            </a:r>
          </a:p>
          <a:p>
            <a:r>
              <a:rPr lang="en-US" sz="2000" b="1"/>
              <a:t>depth 3</a:t>
            </a:r>
          </a:p>
        </p:txBody>
      </p:sp>
      <p:sp>
        <p:nvSpPr>
          <p:cNvPr id="62" name="TextBox 61">
            <a:extLst>
              <a:ext uri="{FF2B5EF4-FFF2-40B4-BE49-F238E27FC236}">
                <a16:creationId xmlns:a16="http://schemas.microsoft.com/office/drawing/2014/main" id="{93609012-CC3A-4C4A-9142-E3EAC3A37A63}"/>
              </a:ext>
            </a:extLst>
          </p:cNvPr>
          <p:cNvSpPr txBox="1"/>
          <p:nvPr/>
        </p:nvSpPr>
        <p:spPr>
          <a:xfrm>
            <a:off x="2254579" y="1638170"/>
            <a:ext cx="9099221" cy="369332"/>
          </a:xfrm>
          <a:prstGeom prst="rect">
            <a:avLst/>
          </a:prstGeom>
          <a:noFill/>
        </p:spPr>
        <p:txBody>
          <a:bodyPr wrap="square" rtlCol="0">
            <a:spAutoFit/>
          </a:bodyPr>
          <a:lstStyle/>
          <a:p>
            <a:r>
              <a:rPr lang="en-US" b="1"/>
              <a:t>Step 3:depth first search to find score difference (depth 3 – depth 2) when reached depth 3 </a:t>
            </a:r>
          </a:p>
        </p:txBody>
      </p:sp>
      <p:sp>
        <p:nvSpPr>
          <p:cNvPr id="4" name="TextBox 3">
            <a:extLst>
              <a:ext uri="{FF2B5EF4-FFF2-40B4-BE49-F238E27FC236}">
                <a16:creationId xmlns:a16="http://schemas.microsoft.com/office/drawing/2014/main" id="{46F21FD2-3E99-4BDF-9B4C-72405310589F}"/>
              </a:ext>
            </a:extLst>
          </p:cNvPr>
          <p:cNvSpPr txBox="1"/>
          <p:nvPr/>
        </p:nvSpPr>
        <p:spPr>
          <a:xfrm>
            <a:off x="2880728" y="4918220"/>
            <a:ext cx="733024" cy="369332"/>
          </a:xfrm>
          <a:prstGeom prst="rect">
            <a:avLst/>
          </a:prstGeom>
          <a:noFill/>
        </p:spPr>
        <p:txBody>
          <a:bodyPr wrap="square" rtlCol="0">
            <a:spAutoFit/>
          </a:bodyPr>
          <a:lstStyle/>
          <a:p>
            <a:r>
              <a:rPr lang="en-US"/>
              <a:t>9-3=5</a:t>
            </a:r>
          </a:p>
        </p:txBody>
      </p:sp>
      <p:sp>
        <p:nvSpPr>
          <p:cNvPr id="63" name="TextBox 62">
            <a:extLst>
              <a:ext uri="{FF2B5EF4-FFF2-40B4-BE49-F238E27FC236}">
                <a16:creationId xmlns:a16="http://schemas.microsoft.com/office/drawing/2014/main" id="{BFDED6DE-455C-4117-A33E-1BBCDEB8C622}"/>
              </a:ext>
            </a:extLst>
          </p:cNvPr>
          <p:cNvSpPr txBox="1"/>
          <p:nvPr/>
        </p:nvSpPr>
        <p:spPr>
          <a:xfrm>
            <a:off x="7556425" y="4952334"/>
            <a:ext cx="733024" cy="369332"/>
          </a:xfrm>
          <a:prstGeom prst="rect">
            <a:avLst/>
          </a:prstGeom>
          <a:noFill/>
        </p:spPr>
        <p:txBody>
          <a:bodyPr wrap="square" rtlCol="0">
            <a:spAutoFit/>
          </a:bodyPr>
          <a:lstStyle/>
          <a:p>
            <a:r>
              <a:rPr lang="en-US"/>
              <a:t>7-3=4</a:t>
            </a:r>
          </a:p>
        </p:txBody>
      </p:sp>
      <p:pic>
        <p:nvPicPr>
          <p:cNvPr id="70" name="Graphic 69" descr="Checkmark">
            <a:extLst>
              <a:ext uri="{FF2B5EF4-FFF2-40B4-BE49-F238E27FC236}">
                <a16:creationId xmlns:a16="http://schemas.microsoft.com/office/drawing/2014/main" id="{8190A980-1938-4CC5-B34A-7710D8DCA0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68838" y="3655305"/>
            <a:ext cx="593743" cy="593743"/>
          </a:xfrm>
          <a:prstGeom prst="rect">
            <a:avLst/>
          </a:prstGeom>
        </p:spPr>
      </p:pic>
      <p:sp>
        <p:nvSpPr>
          <p:cNvPr id="12" name="Arrow: Curved Down 11">
            <a:extLst>
              <a:ext uri="{FF2B5EF4-FFF2-40B4-BE49-F238E27FC236}">
                <a16:creationId xmlns:a16="http://schemas.microsoft.com/office/drawing/2014/main" id="{4FD8AB67-FDC5-402C-B6C6-97A4EE81A568}"/>
              </a:ext>
            </a:extLst>
          </p:cNvPr>
          <p:cNvSpPr/>
          <p:nvPr/>
        </p:nvSpPr>
        <p:spPr>
          <a:xfrm rot="18417337">
            <a:off x="1863886" y="3018471"/>
            <a:ext cx="2819999" cy="811394"/>
          </a:xfrm>
          <a:prstGeom prst="curvedDownArrow">
            <a:avLst>
              <a:gd name="adj1" fmla="val 3793"/>
              <a:gd name="adj2" fmla="val 10332"/>
              <a:gd name="adj3" fmla="val 212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1" name="Arrow: Curved Down 50">
            <a:extLst>
              <a:ext uri="{FF2B5EF4-FFF2-40B4-BE49-F238E27FC236}">
                <a16:creationId xmlns:a16="http://schemas.microsoft.com/office/drawing/2014/main" id="{88AFE81D-7393-4864-84D2-63A5DEE66B08}"/>
              </a:ext>
            </a:extLst>
          </p:cNvPr>
          <p:cNvSpPr/>
          <p:nvPr/>
        </p:nvSpPr>
        <p:spPr>
          <a:xfrm rot="18417337">
            <a:off x="6329785" y="3017866"/>
            <a:ext cx="2864865" cy="692172"/>
          </a:xfrm>
          <a:prstGeom prst="curvedDownArrow">
            <a:avLst>
              <a:gd name="adj1" fmla="val 3793"/>
              <a:gd name="adj2" fmla="val 10332"/>
              <a:gd name="adj3" fmla="val 21265"/>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TextBox 51">
            <a:extLst>
              <a:ext uri="{FF2B5EF4-FFF2-40B4-BE49-F238E27FC236}">
                <a16:creationId xmlns:a16="http://schemas.microsoft.com/office/drawing/2014/main" id="{02B6119F-CD84-4A35-9B02-4F3991244D3C}"/>
              </a:ext>
            </a:extLst>
          </p:cNvPr>
          <p:cNvSpPr txBox="1"/>
          <p:nvPr/>
        </p:nvSpPr>
        <p:spPr>
          <a:xfrm>
            <a:off x="4982660" y="2414562"/>
            <a:ext cx="733024" cy="369332"/>
          </a:xfrm>
          <a:prstGeom prst="rect">
            <a:avLst/>
          </a:prstGeom>
          <a:noFill/>
        </p:spPr>
        <p:txBody>
          <a:bodyPr wrap="square" rtlCol="0">
            <a:spAutoFit/>
          </a:bodyPr>
          <a:lstStyle/>
          <a:p>
            <a:r>
              <a:rPr lang="en-US"/>
              <a:t>9-3=5</a:t>
            </a:r>
          </a:p>
        </p:txBody>
      </p:sp>
      <p:sp>
        <p:nvSpPr>
          <p:cNvPr id="53" name="TextBox 52">
            <a:extLst>
              <a:ext uri="{FF2B5EF4-FFF2-40B4-BE49-F238E27FC236}">
                <a16:creationId xmlns:a16="http://schemas.microsoft.com/office/drawing/2014/main" id="{00B2705F-6663-4934-8766-7DE138DD13F2}"/>
              </a:ext>
            </a:extLst>
          </p:cNvPr>
          <p:cNvSpPr txBox="1"/>
          <p:nvPr/>
        </p:nvSpPr>
        <p:spPr>
          <a:xfrm>
            <a:off x="9392529" y="2355204"/>
            <a:ext cx="733024" cy="369332"/>
          </a:xfrm>
          <a:prstGeom prst="rect">
            <a:avLst/>
          </a:prstGeom>
          <a:noFill/>
        </p:spPr>
        <p:txBody>
          <a:bodyPr wrap="square" rtlCol="0">
            <a:spAutoFit/>
          </a:bodyPr>
          <a:lstStyle/>
          <a:p>
            <a:r>
              <a:rPr lang="en-US"/>
              <a:t>7-3=4</a:t>
            </a:r>
          </a:p>
        </p:txBody>
      </p:sp>
      <p:sp>
        <p:nvSpPr>
          <p:cNvPr id="55" name="Oval 54">
            <a:extLst>
              <a:ext uri="{FF2B5EF4-FFF2-40B4-BE49-F238E27FC236}">
                <a16:creationId xmlns:a16="http://schemas.microsoft.com/office/drawing/2014/main" id="{AB268FAE-AD11-4812-A801-CAAE4A32D256}"/>
              </a:ext>
            </a:extLst>
          </p:cNvPr>
          <p:cNvSpPr/>
          <p:nvPr/>
        </p:nvSpPr>
        <p:spPr>
          <a:xfrm>
            <a:off x="4550601" y="2443980"/>
            <a:ext cx="328264" cy="365125"/>
          </a:xfrm>
          <a:prstGeom prst="ellipse">
            <a:avLst/>
          </a:prstGeom>
          <a:solidFill>
            <a:srgbClr val="FF0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ysClr val="windowText" lastClr="000000"/>
                </a:solidFill>
              </a:rPr>
              <a:t>9</a:t>
            </a:r>
            <a:endParaRPr lang="en-US">
              <a:solidFill>
                <a:sysClr val="windowText" lastClr="000000"/>
              </a:solidFill>
            </a:endParaRPr>
          </a:p>
        </p:txBody>
      </p:sp>
      <p:sp>
        <p:nvSpPr>
          <p:cNvPr id="61" name="Oval 60">
            <a:extLst>
              <a:ext uri="{FF2B5EF4-FFF2-40B4-BE49-F238E27FC236}">
                <a16:creationId xmlns:a16="http://schemas.microsoft.com/office/drawing/2014/main" id="{DF4B1188-1DA9-488F-A63B-BEC91045D04D}"/>
              </a:ext>
            </a:extLst>
          </p:cNvPr>
          <p:cNvSpPr/>
          <p:nvPr/>
        </p:nvSpPr>
        <p:spPr>
          <a:xfrm>
            <a:off x="9041796" y="2345131"/>
            <a:ext cx="328264" cy="365125"/>
          </a:xfrm>
          <a:prstGeom prst="ellipse">
            <a:avLst/>
          </a:prstGeom>
          <a:solidFill>
            <a:srgbClr val="FF0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ysClr val="windowText" lastClr="000000"/>
                </a:solidFill>
              </a:rPr>
              <a:t>7</a:t>
            </a:r>
            <a:endParaRPr lang="en-US">
              <a:solidFill>
                <a:sysClr val="windowText" lastClr="000000"/>
              </a:solidFill>
            </a:endParaRPr>
          </a:p>
        </p:txBody>
      </p:sp>
      <p:sp>
        <p:nvSpPr>
          <p:cNvPr id="14" name="TextBox 13">
            <a:extLst>
              <a:ext uri="{FF2B5EF4-FFF2-40B4-BE49-F238E27FC236}">
                <a16:creationId xmlns:a16="http://schemas.microsoft.com/office/drawing/2014/main" id="{58F4DC1F-8EDB-488A-9E77-9E188D42D83E}"/>
              </a:ext>
            </a:extLst>
          </p:cNvPr>
          <p:cNvSpPr txBox="1"/>
          <p:nvPr/>
        </p:nvSpPr>
        <p:spPr>
          <a:xfrm rot="12754295">
            <a:off x="2395282" y="2886116"/>
            <a:ext cx="461665" cy="857176"/>
          </a:xfrm>
          <a:prstGeom prst="rect">
            <a:avLst/>
          </a:prstGeom>
          <a:noFill/>
        </p:spPr>
        <p:txBody>
          <a:bodyPr vert="eaVert" wrap="square" rtlCol="0">
            <a:spAutoFit/>
          </a:bodyPr>
          <a:lstStyle/>
          <a:p>
            <a:r>
              <a:rPr lang="en-US"/>
              <a:t>return</a:t>
            </a:r>
          </a:p>
        </p:txBody>
      </p:sp>
      <p:sp>
        <p:nvSpPr>
          <p:cNvPr id="71" name="TextBox 70">
            <a:extLst>
              <a:ext uri="{FF2B5EF4-FFF2-40B4-BE49-F238E27FC236}">
                <a16:creationId xmlns:a16="http://schemas.microsoft.com/office/drawing/2014/main" id="{1704989C-90CB-482C-B2B8-1DE7E36EB954}"/>
              </a:ext>
            </a:extLst>
          </p:cNvPr>
          <p:cNvSpPr txBox="1"/>
          <p:nvPr/>
        </p:nvSpPr>
        <p:spPr>
          <a:xfrm rot="12754295">
            <a:off x="6890303" y="2871291"/>
            <a:ext cx="461665" cy="857176"/>
          </a:xfrm>
          <a:prstGeom prst="rect">
            <a:avLst/>
          </a:prstGeom>
          <a:noFill/>
        </p:spPr>
        <p:txBody>
          <a:bodyPr vert="eaVert" wrap="square" rtlCol="0">
            <a:spAutoFit/>
          </a:bodyPr>
          <a:lstStyle/>
          <a:p>
            <a:r>
              <a:rPr lang="en-US"/>
              <a:t>return</a:t>
            </a:r>
          </a:p>
        </p:txBody>
      </p:sp>
      <p:sp>
        <p:nvSpPr>
          <p:cNvPr id="72" name="Rectangle 71">
            <a:extLst>
              <a:ext uri="{FF2B5EF4-FFF2-40B4-BE49-F238E27FC236}">
                <a16:creationId xmlns:a16="http://schemas.microsoft.com/office/drawing/2014/main" id="{DD5E4A78-6FBF-43E4-8B23-0D7F0A691294}"/>
              </a:ext>
            </a:extLst>
          </p:cNvPr>
          <p:cNvSpPr/>
          <p:nvPr/>
        </p:nvSpPr>
        <p:spPr>
          <a:xfrm>
            <a:off x="2339570" y="2237771"/>
            <a:ext cx="9099221" cy="30265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38BA01C-9FEF-4111-9883-F1575A177CA9}"/>
              </a:ext>
            </a:extLst>
          </p:cNvPr>
          <p:cNvSpPr/>
          <p:nvPr/>
        </p:nvSpPr>
        <p:spPr>
          <a:xfrm>
            <a:off x="199072" y="2414562"/>
            <a:ext cx="1134734" cy="923330"/>
          </a:xfrm>
          <a:prstGeom prst="rect">
            <a:avLst/>
          </a:prstGeom>
        </p:spPr>
        <p:txBody>
          <a:bodyPr wrap="none">
            <a:spAutoFit/>
          </a:bodyPr>
          <a:lstStyle/>
          <a:p>
            <a:pPr fontAlgn="base"/>
            <a:r>
              <a:rPr lang="en-US" dirty="0">
                <a:solidFill>
                  <a:srgbClr val="000000"/>
                </a:solidFill>
                <a:latin typeface="Times New Roman" panose="02020603050405020304" pitchFamily="18" charset="0"/>
              </a:rPr>
              <a:t> </a:t>
            </a:r>
            <a:r>
              <a:rPr lang="en-US" b="1" dirty="0"/>
              <a:t>Max: me </a:t>
            </a:r>
            <a:r>
              <a:rPr lang="en-US" dirty="0"/>
              <a:t>​</a:t>
            </a:r>
          </a:p>
          <a:p>
            <a:pPr fontAlgn="base"/>
            <a:r>
              <a:rPr lang="en-US" b="1" dirty="0"/>
              <a:t>depth 1</a:t>
            </a:r>
            <a:endParaRPr lang="en-US" dirty="0"/>
          </a:p>
          <a:p>
            <a:endParaRPr lang="en-US" dirty="0"/>
          </a:p>
        </p:txBody>
      </p:sp>
      <p:pic>
        <p:nvPicPr>
          <p:cNvPr id="10" name="Audio 9">
            <a:hlinkClick r:id="" action="ppaction://media"/>
            <a:extLst>
              <a:ext uri="{FF2B5EF4-FFF2-40B4-BE49-F238E27FC236}">
                <a16:creationId xmlns:a16="http://schemas.microsoft.com/office/drawing/2014/main" id="{FF963548-E290-483B-A77B-6E440ADF2DD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07836021"/>
      </p:ext>
    </p:extLst>
  </p:cSld>
  <p:clrMapOvr>
    <a:masterClrMapping/>
  </p:clrMapOvr>
  <mc:AlternateContent xmlns:mc="http://schemas.openxmlformats.org/markup-compatibility/2006">
    <mc:Choice xmlns:p14="http://schemas.microsoft.com/office/powerpoint/2010/main" Requires="p14">
      <p:transition spd="slow" p14:dur="2000" advTm="6526"/>
    </mc:Choice>
    <mc:Fallback>
      <p:transition spd="slow" advTm="6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19F80-DC0E-481C-9852-FE6EBCDEAD71}"/>
              </a:ext>
            </a:extLst>
          </p:cNvPr>
          <p:cNvSpPr>
            <a:spLocks noGrp="1"/>
          </p:cNvSpPr>
          <p:nvPr>
            <p:ph type="title"/>
          </p:nvPr>
        </p:nvSpPr>
        <p:spPr>
          <a:xfrm>
            <a:off x="1437557" y="412755"/>
            <a:ext cx="10296000" cy="731053"/>
          </a:xfrm>
        </p:spPr>
        <p:txBody>
          <a:bodyPr>
            <a:normAutofit fontScale="90000"/>
          </a:bodyPr>
          <a:lstStyle/>
          <a:p>
            <a:r>
              <a:rPr lang="en-US" sz="2800">
                <a:latin typeface="Georgia" panose="02040502050405020303" pitchFamily="18" charset="0"/>
              </a:rPr>
              <a:t>Agent Design: How it works</a:t>
            </a:r>
            <a:br>
              <a:rPr lang="en-US" sz="2800">
                <a:latin typeface="Georgia" panose="02040502050405020303" pitchFamily="18" charset="0"/>
              </a:rPr>
            </a:br>
            <a:r>
              <a:rPr lang="en-US" sz="2000">
                <a:latin typeface="Georgia" panose="02040502050405020303" pitchFamily="18" charset="0"/>
              </a:rPr>
              <a:t>Minimax Agent</a:t>
            </a:r>
            <a:endParaRPr lang="en-US" sz="2800">
              <a:latin typeface="Georgia" panose="02040502050405020303" pitchFamily="18" charset="0"/>
            </a:endParaRPr>
          </a:p>
        </p:txBody>
      </p:sp>
      <p:sp>
        <p:nvSpPr>
          <p:cNvPr id="3" name="Slide Number Placeholder 2">
            <a:extLst>
              <a:ext uri="{FF2B5EF4-FFF2-40B4-BE49-F238E27FC236}">
                <a16:creationId xmlns:a16="http://schemas.microsoft.com/office/drawing/2014/main" id="{5152A7DC-4CCE-42FE-A5A2-9C6D90ED4E50}"/>
              </a:ext>
            </a:extLst>
          </p:cNvPr>
          <p:cNvSpPr>
            <a:spLocks noGrp="1"/>
          </p:cNvSpPr>
          <p:nvPr>
            <p:ph type="sldNum" sz="quarter" idx="12"/>
          </p:nvPr>
        </p:nvSpPr>
        <p:spPr/>
        <p:txBody>
          <a:bodyPr/>
          <a:lstStyle/>
          <a:p>
            <a:fld id="{27909D73-46C3-477F-908B-8E26AD05CFB8}" type="slidenum">
              <a:rPr lang="en-AU" smtClean="0"/>
              <a:t>9</a:t>
            </a:fld>
            <a:endParaRPr lang="en-AU"/>
          </a:p>
        </p:txBody>
      </p:sp>
      <p:sp>
        <p:nvSpPr>
          <p:cNvPr id="5" name="Oval 4">
            <a:extLst>
              <a:ext uri="{FF2B5EF4-FFF2-40B4-BE49-F238E27FC236}">
                <a16:creationId xmlns:a16="http://schemas.microsoft.com/office/drawing/2014/main" id="{464355D1-A7DF-453E-984B-470DD402CFD4}"/>
              </a:ext>
            </a:extLst>
          </p:cNvPr>
          <p:cNvSpPr/>
          <p:nvPr/>
        </p:nvSpPr>
        <p:spPr>
          <a:xfrm>
            <a:off x="4531973" y="2889292"/>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6" name="Rectangle 5">
            <a:extLst>
              <a:ext uri="{FF2B5EF4-FFF2-40B4-BE49-F238E27FC236}">
                <a16:creationId xmlns:a16="http://schemas.microsoft.com/office/drawing/2014/main" id="{F0AB345C-1FDF-4EA3-8D74-B0F90E50F31B}"/>
              </a:ext>
            </a:extLst>
          </p:cNvPr>
          <p:cNvSpPr/>
          <p:nvPr/>
        </p:nvSpPr>
        <p:spPr>
          <a:xfrm>
            <a:off x="3830106" y="3675166"/>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16" name="Oval 15">
            <a:extLst>
              <a:ext uri="{FF2B5EF4-FFF2-40B4-BE49-F238E27FC236}">
                <a16:creationId xmlns:a16="http://schemas.microsoft.com/office/drawing/2014/main" id="{3DB8E31A-7B0F-4E1C-977A-BC923AB9BD59}"/>
              </a:ext>
            </a:extLst>
          </p:cNvPr>
          <p:cNvSpPr/>
          <p:nvPr/>
        </p:nvSpPr>
        <p:spPr>
          <a:xfrm>
            <a:off x="3272250" y="4423436"/>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9</a:t>
            </a:r>
          </a:p>
        </p:txBody>
      </p:sp>
      <p:sp>
        <p:nvSpPr>
          <p:cNvPr id="17" name="Oval 16">
            <a:extLst>
              <a:ext uri="{FF2B5EF4-FFF2-40B4-BE49-F238E27FC236}">
                <a16:creationId xmlns:a16="http://schemas.microsoft.com/office/drawing/2014/main" id="{6F704D94-B1FB-4142-8C1E-C5B31FAFF422}"/>
              </a:ext>
            </a:extLst>
          </p:cNvPr>
          <p:cNvSpPr/>
          <p:nvPr/>
        </p:nvSpPr>
        <p:spPr>
          <a:xfrm>
            <a:off x="4276682" y="4477965"/>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5</a:t>
            </a:r>
          </a:p>
        </p:txBody>
      </p:sp>
      <p:sp>
        <p:nvSpPr>
          <p:cNvPr id="9" name="Rectangle: Rounded Corners 8">
            <a:extLst>
              <a:ext uri="{FF2B5EF4-FFF2-40B4-BE49-F238E27FC236}">
                <a16:creationId xmlns:a16="http://schemas.microsoft.com/office/drawing/2014/main" id="{A0D58FDB-0BA9-4085-9674-21ED558A77F2}"/>
              </a:ext>
            </a:extLst>
          </p:cNvPr>
          <p:cNvSpPr/>
          <p:nvPr/>
        </p:nvSpPr>
        <p:spPr>
          <a:xfrm rot="2282163">
            <a:off x="3418097" y="3519555"/>
            <a:ext cx="555595" cy="1470278"/>
          </a:xfrm>
          <a:prstGeom prst="roundRect">
            <a:avLst>
              <a:gd name="adj" fmla="val 5000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520D47D-EB7B-49D4-8FDE-D6BA360E4596}"/>
              </a:ext>
            </a:extLst>
          </p:cNvPr>
          <p:cNvSpPr/>
          <p:nvPr/>
        </p:nvSpPr>
        <p:spPr>
          <a:xfrm>
            <a:off x="5418093" y="3724965"/>
            <a:ext cx="234065" cy="36512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24" name="Oval 23">
            <a:extLst>
              <a:ext uri="{FF2B5EF4-FFF2-40B4-BE49-F238E27FC236}">
                <a16:creationId xmlns:a16="http://schemas.microsoft.com/office/drawing/2014/main" id="{AF27AB02-1FA6-4C3D-9514-49705E80D8F7}"/>
              </a:ext>
            </a:extLst>
          </p:cNvPr>
          <p:cNvSpPr/>
          <p:nvPr/>
        </p:nvSpPr>
        <p:spPr>
          <a:xfrm>
            <a:off x="4860237" y="4473235"/>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25" name="Oval 24">
            <a:extLst>
              <a:ext uri="{FF2B5EF4-FFF2-40B4-BE49-F238E27FC236}">
                <a16:creationId xmlns:a16="http://schemas.microsoft.com/office/drawing/2014/main" id="{51017A05-C168-4B53-8A4F-BD27763B99F5}"/>
              </a:ext>
            </a:extLst>
          </p:cNvPr>
          <p:cNvSpPr/>
          <p:nvPr/>
        </p:nvSpPr>
        <p:spPr>
          <a:xfrm>
            <a:off x="5860989" y="4471303"/>
            <a:ext cx="328264" cy="365125"/>
          </a:xfrm>
          <a:prstGeom prst="ellipse">
            <a:avLst/>
          </a:prstGeom>
          <a:solidFill>
            <a:schemeClr val="bg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2</a:t>
            </a:r>
          </a:p>
        </p:txBody>
      </p:sp>
      <p:cxnSp>
        <p:nvCxnSpPr>
          <p:cNvPr id="39" name="Straight Connector 38">
            <a:extLst>
              <a:ext uri="{FF2B5EF4-FFF2-40B4-BE49-F238E27FC236}">
                <a16:creationId xmlns:a16="http://schemas.microsoft.com/office/drawing/2014/main" id="{99E2767D-0633-4447-B0ED-5B13409D6B73}"/>
              </a:ext>
            </a:extLst>
          </p:cNvPr>
          <p:cNvCxnSpPr>
            <a:cxnSpLocks/>
            <a:stCxn id="6" idx="0"/>
            <a:endCxn id="5" idx="3"/>
          </p:cNvCxnSpPr>
          <p:nvPr/>
        </p:nvCxnSpPr>
        <p:spPr>
          <a:xfrm flipV="1">
            <a:off x="3947139" y="3200946"/>
            <a:ext cx="632907" cy="474220"/>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B4CA24C-E973-4FE1-8A48-F0EA77D98C29}"/>
              </a:ext>
            </a:extLst>
          </p:cNvPr>
          <p:cNvCxnSpPr>
            <a:stCxn id="16" idx="0"/>
            <a:endCxn id="6" idx="2"/>
          </p:cNvCxnSpPr>
          <p:nvPr/>
        </p:nvCxnSpPr>
        <p:spPr>
          <a:xfrm flipV="1">
            <a:off x="3436382" y="4040291"/>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F73CAC0-B920-43F5-86E5-4C9DCE75C24A}"/>
              </a:ext>
            </a:extLst>
          </p:cNvPr>
          <p:cNvCxnSpPr>
            <a:stCxn id="17" idx="0"/>
            <a:endCxn id="6" idx="2"/>
          </p:cNvCxnSpPr>
          <p:nvPr/>
        </p:nvCxnSpPr>
        <p:spPr>
          <a:xfrm flipH="1" flipV="1">
            <a:off x="3947139" y="4040291"/>
            <a:ext cx="493675" cy="43767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CFCF739-6C9D-454C-9BBF-4358D3D4913E}"/>
              </a:ext>
            </a:extLst>
          </p:cNvPr>
          <p:cNvCxnSpPr>
            <a:stCxn id="24" idx="0"/>
            <a:endCxn id="23" idx="2"/>
          </p:cNvCxnSpPr>
          <p:nvPr/>
        </p:nvCxnSpPr>
        <p:spPr>
          <a:xfrm flipV="1">
            <a:off x="5024369" y="4090090"/>
            <a:ext cx="510757" cy="383145"/>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C267490-A7D2-437A-BD42-98F42766DC4D}"/>
              </a:ext>
            </a:extLst>
          </p:cNvPr>
          <p:cNvCxnSpPr>
            <a:stCxn id="23" idx="2"/>
            <a:endCxn id="25" idx="0"/>
          </p:cNvCxnSpPr>
          <p:nvPr/>
        </p:nvCxnSpPr>
        <p:spPr>
          <a:xfrm>
            <a:off x="5535126" y="4090090"/>
            <a:ext cx="489995" cy="381213"/>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E919709D-BB57-4EE7-9BE0-6E65B68A1B55}"/>
              </a:ext>
            </a:extLst>
          </p:cNvPr>
          <p:cNvCxnSpPr>
            <a:stCxn id="5" idx="5"/>
            <a:endCxn id="23" idx="0"/>
          </p:cNvCxnSpPr>
          <p:nvPr/>
        </p:nvCxnSpPr>
        <p:spPr>
          <a:xfrm>
            <a:off x="4812164" y="3200946"/>
            <a:ext cx="722962" cy="524019"/>
          </a:xfrm>
          <a:prstGeom prst="line">
            <a:avLst/>
          </a:prstGeom>
        </p:spPr>
        <p:style>
          <a:lnRef idx="1">
            <a:schemeClr val="accent1"/>
          </a:lnRef>
          <a:fillRef idx="0">
            <a:schemeClr val="accent1"/>
          </a:fillRef>
          <a:effectRef idx="0">
            <a:schemeClr val="accent1"/>
          </a:effectRef>
          <a:fontRef idx="minor">
            <a:schemeClr val="tx1"/>
          </a:fontRef>
        </p:style>
      </p:cxnSp>
      <p:sp>
        <p:nvSpPr>
          <p:cNvPr id="75" name="Oval 74">
            <a:extLst>
              <a:ext uri="{FF2B5EF4-FFF2-40B4-BE49-F238E27FC236}">
                <a16:creationId xmlns:a16="http://schemas.microsoft.com/office/drawing/2014/main" id="{9778A169-3431-4B9D-970A-B7BBD9FBEF3B}"/>
              </a:ext>
            </a:extLst>
          </p:cNvPr>
          <p:cNvSpPr/>
          <p:nvPr/>
        </p:nvSpPr>
        <p:spPr>
          <a:xfrm>
            <a:off x="9064265" y="2841969"/>
            <a:ext cx="328264" cy="365125"/>
          </a:xfrm>
          <a:prstGeom prst="ellipse">
            <a:avLst/>
          </a:prstGeom>
          <a:solidFill>
            <a:schemeClr val="bg1"/>
          </a:solid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76" name="Rectangle 75">
            <a:extLst>
              <a:ext uri="{FF2B5EF4-FFF2-40B4-BE49-F238E27FC236}">
                <a16:creationId xmlns:a16="http://schemas.microsoft.com/office/drawing/2014/main" id="{584E5D4C-0ED5-44D5-AFB6-5D790FB03249}"/>
              </a:ext>
            </a:extLst>
          </p:cNvPr>
          <p:cNvSpPr/>
          <p:nvPr/>
        </p:nvSpPr>
        <p:spPr>
          <a:xfrm>
            <a:off x="8362398" y="3627843"/>
            <a:ext cx="234065" cy="365125"/>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a:t>
            </a:r>
          </a:p>
        </p:txBody>
      </p:sp>
      <p:sp>
        <p:nvSpPr>
          <p:cNvPr id="77" name="Oval 76">
            <a:extLst>
              <a:ext uri="{FF2B5EF4-FFF2-40B4-BE49-F238E27FC236}">
                <a16:creationId xmlns:a16="http://schemas.microsoft.com/office/drawing/2014/main" id="{F88BB0A2-6D4F-432F-BAFA-D41A9D37DAF2}"/>
              </a:ext>
            </a:extLst>
          </p:cNvPr>
          <p:cNvSpPr/>
          <p:nvPr/>
        </p:nvSpPr>
        <p:spPr>
          <a:xfrm>
            <a:off x="7804542" y="4376113"/>
            <a:ext cx="328264" cy="365125"/>
          </a:xfrm>
          <a:prstGeom prst="ellipse">
            <a:avLst/>
          </a:prstGeom>
          <a:solidFill>
            <a:schemeClr val="bg1"/>
          </a:solid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7</a:t>
            </a:r>
          </a:p>
        </p:txBody>
      </p:sp>
      <p:sp>
        <p:nvSpPr>
          <p:cNvPr id="78" name="Oval 77">
            <a:extLst>
              <a:ext uri="{FF2B5EF4-FFF2-40B4-BE49-F238E27FC236}">
                <a16:creationId xmlns:a16="http://schemas.microsoft.com/office/drawing/2014/main" id="{71EEE73C-35C6-4944-BF55-B5C8CB759210}"/>
              </a:ext>
            </a:extLst>
          </p:cNvPr>
          <p:cNvSpPr/>
          <p:nvPr/>
        </p:nvSpPr>
        <p:spPr>
          <a:xfrm>
            <a:off x="8808974" y="4430642"/>
            <a:ext cx="328264" cy="365125"/>
          </a:xfrm>
          <a:prstGeom prst="ellipse">
            <a:avLst/>
          </a:prstGeom>
          <a:solidFill>
            <a:schemeClr val="bg1"/>
          </a:solid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5</a:t>
            </a:r>
          </a:p>
        </p:txBody>
      </p:sp>
      <p:sp>
        <p:nvSpPr>
          <p:cNvPr id="79" name="Rectangle: Rounded Corners 78">
            <a:extLst>
              <a:ext uri="{FF2B5EF4-FFF2-40B4-BE49-F238E27FC236}">
                <a16:creationId xmlns:a16="http://schemas.microsoft.com/office/drawing/2014/main" id="{D384EF7F-53DD-4C6A-BA56-7D69633A21EC}"/>
              </a:ext>
            </a:extLst>
          </p:cNvPr>
          <p:cNvSpPr/>
          <p:nvPr/>
        </p:nvSpPr>
        <p:spPr>
          <a:xfrm rot="2282163">
            <a:off x="7950389" y="3472232"/>
            <a:ext cx="555595" cy="1470278"/>
          </a:xfrm>
          <a:prstGeom prst="roundRect">
            <a:avLst>
              <a:gd name="adj" fmla="val 50000"/>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717DEBE7-D434-41F0-B1C4-28928B8E88A3}"/>
              </a:ext>
            </a:extLst>
          </p:cNvPr>
          <p:cNvSpPr/>
          <p:nvPr/>
        </p:nvSpPr>
        <p:spPr>
          <a:xfrm>
            <a:off x="9950385" y="3677642"/>
            <a:ext cx="234065" cy="365125"/>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5</a:t>
            </a:r>
          </a:p>
        </p:txBody>
      </p:sp>
      <p:sp>
        <p:nvSpPr>
          <p:cNvPr id="81" name="Oval 80">
            <a:extLst>
              <a:ext uri="{FF2B5EF4-FFF2-40B4-BE49-F238E27FC236}">
                <a16:creationId xmlns:a16="http://schemas.microsoft.com/office/drawing/2014/main" id="{52F8ADF5-F6E9-43D1-AE51-7FF82FD4BC3E}"/>
              </a:ext>
            </a:extLst>
          </p:cNvPr>
          <p:cNvSpPr/>
          <p:nvPr/>
        </p:nvSpPr>
        <p:spPr>
          <a:xfrm>
            <a:off x="9392529" y="4425912"/>
            <a:ext cx="328264" cy="365125"/>
          </a:xfrm>
          <a:prstGeom prst="ellipse">
            <a:avLst/>
          </a:prstGeom>
          <a:solidFill>
            <a:schemeClr val="bg1"/>
          </a:solid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4</a:t>
            </a:r>
          </a:p>
        </p:txBody>
      </p:sp>
      <p:sp>
        <p:nvSpPr>
          <p:cNvPr id="82" name="Oval 81">
            <a:extLst>
              <a:ext uri="{FF2B5EF4-FFF2-40B4-BE49-F238E27FC236}">
                <a16:creationId xmlns:a16="http://schemas.microsoft.com/office/drawing/2014/main" id="{1D4B9F0F-CAD4-470B-8E85-85A7C37401DA}"/>
              </a:ext>
            </a:extLst>
          </p:cNvPr>
          <p:cNvSpPr/>
          <p:nvPr/>
        </p:nvSpPr>
        <p:spPr>
          <a:xfrm>
            <a:off x="10393281" y="4423980"/>
            <a:ext cx="328264" cy="365125"/>
          </a:xfrm>
          <a:prstGeom prst="ellipse">
            <a:avLst/>
          </a:prstGeom>
          <a:solidFill>
            <a:schemeClr val="bg1"/>
          </a:solid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ysClr val="windowText" lastClr="000000"/>
                </a:solidFill>
              </a:rPr>
              <a:t>2</a:t>
            </a:r>
          </a:p>
        </p:txBody>
      </p:sp>
      <p:cxnSp>
        <p:nvCxnSpPr>
          <p:cNvPr id="83" name="Straight Connector 82">
            <a:extLst>
              <a:ext uri="{FF2B5EF4-FFF2-40B4-BE49-F238E27FC236}">
                <a16:creationId xmlns:a16="http://schemas.microsoft.com/office/drawing/2014/main" id="{300570DD-556F-42BC-A065-C5F6300CE169}"/>
              </a:ext>
            </a:extLst>
          </p:cNvPr>
          <p:cNvCxnSpPr>
            <a:cxnSpLocks/>
            <a:stCxn id="76" idx="0"/>
            <a:endCxn id="75" idx="3"/>
          </p:cNvCxnSpPr>
          <p:nvPr/>
        </p:nvCxnSpPr>
        <p:spPr>
          <a:xfrm flipV="1">
            <a:off x="8479431" y="3153623"/>
            <a:ext cx="632907" cy="47422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911F0E3-A528-496D-A630-10457E25E7D5}"/>
              </a:ext>
            </a:extLst>
          </p:cNvPr>
          <p:cNvCxnSpPr>
            <a:stCxn id="77" idx="0"/>
            <a:endCxn id="76" idx="2"/>
          </p:cNvCxnSpPr>
          <p:nvPr/>
        </p:nvCxnSpPr>
        <p:spPr>
          <a:xfrm flipV="1">
            <a:off x="7968674" y="3992968"/>
            <a:ext cx="510757" cy="3831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096D039-97D1-4C53-A8D5-B960D6737D15}"/>
              </a:ext>
            </a:extLst>
          </p:cNvPr>
          <p:cNvCxnSpPr>
            <a:stCxn id="78" idx="0"/>
            <a:endCxn id="76" idx="2"/>
          </p:cNvCxnSpPr>
          <p:nvPr/>
        </p:nvCxnSpPr>
        <p:spPr>
          <a:xfrm flipH="1" flipV="1">
            <a:off x="8479431" y="3992968"/>
            <a:ext cx="493675" cy="43767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0585C97-90D4-470A-92B8-F27015A6D738}"/>
              </a:ext>
            </a:extLst>
          </p:cNvPr>
          <p:cNvCxnSpPr>
            <a:stCxn id="81" idx="0"/>
            <a:endCxn id="80" idx="2"/>
          </p:cNvCxnSpPr>
          <p:nvPr/>
        </p:nvCxnSpPr>
        <p:spPr>
          <a:xfrm flipV="1">
            <a:off x="9556661" y="4042767"/>
            <a:ext cx="510757" cy="38314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286622D-179A-4941-98B9-30386EF54241}"/>
              </a:ext>
            </a:extLst>
          </p:cNvPr>
          <p:cNvCxnSpPr>
            <a:stCxn id="80" idx="2"/>
            <a:endCxn id="82" idx="0"/>
          </p:cNvCxnSpPr>
          <p:nvPr/>
        </p:nvCxnSpPr>
        <p:spPr>
          <a:xfrm>
            <a:off x="10067418" y="4042767"/>
            <a:ext cx="489995" cy="38121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3EA0E2EB-4178-4108-AECD-9DA188560169}"/>
              </a:ext>
            </a:extLst>
          </p:cNvPr>
          <p:cNvCxnSpPr>
            <a:stCxn id="75" idx="5"/>
            <a:endCxn id="80" idx="0"/>
          </p:cNvCxnSpPr>
          <p:nvPr/>
        </p:nvCxnSpPr>
        <p:spPr>
          <a:xfrm>
            <a:off x="9344456" y="3153623"/>
            <a:ext cx="722962" cy="52401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51CDCD86-7A31-456B-8695-9F7EED2B86FD}"/>
              </a:ext>
            </a:extLst>
          </p:cNvPr>
          <p:cNvSpPr txBox="1"/>
          <p:nvPr/>
        </p:nvSpPr>
        <p:spPr>
          <a:xfrm>
            <a:off x="124331" y="2576369"/>
            <a:ext cx="2166778" cy="707886"/>
          </a:xfrm>
          <a:prstGeom prst="rect">
            <a:avLst/>
          </a:prstGeom>
          <a:noFill/>
        </p:spPr>
        <p:txBody>
          <a:bodyPr wrap="square" rtlCol="0">
            <a:spAutoFit/>
          </a:bodyPr>
          <a:lstStyle/>
          <a:p>
            <a:r>
              <a:rPr lang="en-US" sz="2000" b="1"/>
              <a:t>Max: me </a:t>
            </a:r>
          </a:p>
          <a:p>
            <a:r>
              <a:rPr lang="en-US" sz="2000" b="1"/>
              <a:t>depth 1</a:t>
            </a:r>
          </a:p>
        </p:txBody>
      </p:sp>
      <p:sp>
        <p:nvSpPr>
          <p:cNvPr id="59" name="TextBox 58">
            <a:extLst>
              <a:ext uri="{FF2B5EF4-FFF2-40B4-BE49-F238E27FC236}">
                <a16:creationId xmlns:a16="http://schemas.microsoft.com/office/drawing/2014/main" id="{E68BFA46-B6AB-4521-B2C6-207CB1B5F79E}"/>
              </a:ext>
            </a:extLst>
          </p:cNvPr>
          <p:cNvSpPr txBox="1"/>
          <p:nvPr/>
        </p:nvSpPr>
        <p:spPr>
          <a:xfrm>
            <a:off x="156459" y="3285284"/>
            <a:ext cx="1745363" cy="1015663"/>
          </a:xfrm>
          <a:prstGeom prst="rect">
            <a:avLst/>
          </a:prstGeom>
          <a:solidFill>
            <a:schemeClr val="tx1"/>
          </a:solidFill>
          <a:ln>
            <a:solidFill>
              <a:schemeClr val="tx1"/>
            </a:solidFill>
          </a:ln>
        </p:spPr>
        <p:txBody>
          <a:bodyPr wrap="square" rtlCol="0">
            <a:spAutoFit/>
          </a:bodyPr>
          <a:lstStyle/>
          <a:p>
            <a:r>
              <a:rPr lang="en-US" sz="2000" b="1">
                <a:solidFill>
                  <a:schemeClr val="bg1"/>
                </a:solidFill>
              </a:rPr>
              <a:t>Min: Opponent(op)</a:t>
            </a:r>
          </a:p>
          <a:p>
            <a:r>
              <a:rPr lang="en-US" sz="2000" b="1">
                <a:solidFill>
                  <a:schemeClr val="bg1"/>
                </a:solidFill>
              </a:rPr>
              <a:t>depth 2 </a:t>
            </a:r>
          </a:p>
        </p:txBody>
      </p:sp>
      <p:sp>
        <p:nvSpPr>
          <p:cNvPr id="60" name="TextBox 59">
            <a:extLst>
              <a:ext uri="{FF2B5EF4-FFF2-40B4-BE49-F238E27FC236}">
                <a16:creationId xmlns:a16="http://schemas.microsoft.com/office/drawing/2014/main" id="{F945A48F-EC64-4207-9DCB-9807172F6E94}"/>
              </a:ext>
            </a:extLst>
          </p:cNvPr>
          <p:cNvSpPr txBox="1"/>
          <p:nvPr/>
        </p:nvSpPr>
        <p:spPr>
          <a:xfrm>
            <a:off x="188418" y="4326195"/>
            <a:ext cx="2166778" cy="707886"/>
          </a:xfrm>
          <a:prstGeom prst="rect">
            <a:avLst/>
          </a:prstGeom>
          <a:noFill/>
        </p:spPr>
        <p:txBody>
          <a:bodyPr wrap="square" rtlCol="0">
            <a:spAutoFit/>
          </a:bodyPr>
          <a:lstStyle/>
          <a:p>
            <a:r>
              <a:rPr lang="en-US" sz="2000" b="1"/>
              <a:t>Max: me </a:t>
            </a:r>
          </a:p>
          <a:p>
            <a:r>
              <a:rPr lang="en-US" sz="2000" b="1"/>
              <a:t>depth 3</a:t>
            </a:r>
          </a:p>
        </p:txBody>
      </p:sp>
      <p:sp>
        <p:nvSpPr>
          <p:cNvPr id="62" name="TextBox 61">
            <a:extLst>
              <a:ext uri="{FF2B5EF4-FFF2-40B4-BE49-F238E27FC236}">
                <a16:creationId xmlns:a16="http://schemas.microsoft.com/office/drawing/2014/main" id="{93609012-CC3A-4C4A-9142-E3EAC3A37A63}"/>
              </a:ext>
            </a:extLst>
          </p:cNvPr>
          <p:cNvSpPr txBox="1"/>
          <p:nvPr/>
        </p:nvSpPr>
        <p:spPr>
          <a:xfrm>
            <a:off x="2643587" y="1902163"/>
            <a:ext cx="7883939" cy="369332"/>
          </a:xfrm>
          <a:prstGeom prst="rect">
            <a:avLst/>
          </a:prstGeom>
          <a:noFill/>
        </p:spPr>
        <p:txBody>
          <a:bodyPr wrap="square" rtlCol="0">
            <a:spAutoFit/>
          </a:bodyPr>
          <a:lstStyle/>
          <a:p>
            <a:r>
              <a:rPr lang="en-US" b="1"/>
              <a:t>Step 3: pick move (depth 1) with best score difference from (depth 3 – depth 2)</a:t>
            </a:r>
          </a:p>
        </p:txBody>
      </p:sp>
      <p:pic>
        <p:nvPicPr>
          <p:cNvPr id="70" name="Graphic 69" descr="Checkmark">
            <a:extLst>
              <a:ext uri="{FF2B5EF4-FFF2-40B4-BE49-F238E27FC236}">
                <a16:creationId xmlns:a16="http://schemas.microsoft.com/office/drawing/2014/main" id="{8190A980-1938-4CC5-B34A-7710D8DCA0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45117" y="5344287"/>
            <a:ext cx="593743" cy="593743"/>
          </a:xfrm>
          <a:prstGeom prst="rect">
            <a:avLst/>
          </a:prstGeom>
        </p:spPr>
      </p:pic>
      <p:sp>
        <p:nvSpPr>
          <p:cNvPr id="55" name="Oval 54">
            <a:extLst>
              <a:ext uri="{FF2B5EF4-FFF2-40B4-BE49-F238E27FC236}">
                <a16:creationId xmlns:a16="http://schemas.microsoft.com/office/drawing/2014/main" id="{AB268FAE-AD11-4812-A801-CAAE4A32D256}"/>
              </a:ext>
            </a:extLst>
          </p:cNvPr>
          <p:cNvSpPr/>
          <p:nvPr/>
        </p:nvSpPr>
        <p:spPr>
          <a:xfrm>
            <a:off x="4531973" y="2418744"/>
            <a:ext cx="328264" cy="365125"/>
          </a:xfrm>
          <a:prstGeom prst="ellipse">
            <a:avLst/>
          </a:prstGeom>
          <a:solidFill>
            <a:srgbClr val="FF000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ysClr val="windowText" lastClr="000000"/>
                </a:solidFill>
              </a:rPr>
              <a:t>9</a:t>
            </a:r>
            <a:endParaRPr lang="en-US">
              <a:solidFill>
                <a:sysClr val="windowText" lastClr="000000"/>
              </a:solidFill>
            </a:endParaRPr>
          </a:p>
        </p:txBody>
      </p:sp>
      <p:sp>
        <p:nvSpPr>
          <p:cNvPr id="61" name="Oval 60">
            <a:extLst>
              <a:ext uri="{FF2B5EF4-FFF2-40B4-BE49-F238E27FC236}">
                <a16:creationId xmlns:a16="http://schemas.microsoft.com/office/drawing/2014/main" id="{DF4B1188-1DA9-488F-A63B-BEC91045D04D}"/>
              </a:ext>
            </a:extLst>
          </p:cNvPr>
          <p:cNvSpPr/>
          <p:nvPr/>
        </p:nvSpPr>
        <p:spPr>
          <a:xfrm>
            <a:off x="9041796" y="2382566"/>
            <a:ext cx="328264" cy="365125"/>
          </a:xfrm>
          <a:prstGeom prst="ellipse">
            <a:avLst/>
          </a:prstGeom>
          <a:solidFill>
            <a:schemeClr val="bg1">
              <a:lumMod val="75000"/>
            </a:schemeClr>
          </a:solidFill>
          <a:ln w="762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ysClr val="windowText" lastClr="000000"/>
                </a:solidFill>
              </a:rPr>
              <a:t>7</a:t>
            </a:r>
            <a:endParaRPr lang="en-US">
              <a:solidFill>
                <a:sysClr val="windowText" lastClr="000000"/>
              </a:solidFill>
            </a:endParaRPr>
          </a:p>
        </p:txBody>
      </p:sp>
      <p:pic>
        <p:nvPicPr>
          <p:cNvPr id="47" name="Graphic 46" descr="Close">
            <a:extLst>
              <a:ext uri="{FF2B5EF4-FFF2-40B4-BE49-F238E27FC236}">
                <a16:creationId xmlns:a16="http://schemas.microsoft.com/office/drawing/2014/main" id="{B2A6EC37-C96F-4AF0-B1DD-9063BCA356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899948" y="5342876"/>
            <a:ext cx="653876" cy="653876"/>
          </a:xfrm>
          <a:prstGeom prst="rect">
            <a:avLst/>
          </a:prstGeom>
        </p:spPr>
      </p:pic>
      <p:sp>
        <p:nvSpPr>
          <p:cNvPr id="49" name="Rectangle 48">
            <a:extLst>
              <a:ext uri="{FF2B5EF4-FFF2-40B4-BE49-F238E27FC236}">
                <a16:creationId xmlns:a16="http://schemas.microsoft.com/office/drawing/2014/main" id="{B170D0E7-A354-4C99-8189-935F109D479D}"/>
              </a:ext>
            </a:extLst>
          </p:cNvPr>
          <p:cNvSpPr/>
          <p:nvPr/>
        </p:nvSpPr>
        <p:spPr>
          <a:xfrm>
            <a:off x="2299961" y="2271496"/>
            <a:ext cx="4324525" cy="37252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DA84084F-4AD6-4BB7-A3EC-D199789F0801}"/>
              </a:ext>
            </a:extLst>
          </p:cNvPr>
          <p:cNvSpPr/>
          <p:nvPr/>
        </p:nvSpPr>
        <p:spPr>
          <a:xfrm>
            <a:off x="3961889" y="2879119"/>
            <a:ext cx="446576" cy="332000"/>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24F67507-4275-4903-9B57-C398A7A9BF2E}"/>
              </a:ext>
            </a:extLst>
          </p:cNvPr>
          <p:cNvSpPr txBox="1"/>
          <p:nvPr/>
        </p:nvSpPr>
        <p:spPr>
          <a:xfrm>
            <a:off x="2468556" y="2862700"/>
            <a:ext cx="1411669" cy="400110"/>
          </a:xfrm>
          <a:prstGeom prst="rect">
            <a:avLst/>
          </a:prstGeom>
          <a:solidFill>
            <a:schemeClr val="tx1"/>
          </a:solidFill>
        </p:spPr>
        <p:txBody>
          <a:bodyPr wrap="square" rtlCol="0">
            <a:spAutoFit/>
          </a:bodyPr>
          <a:lstStyle/>
          <a:p>
            <a:r>
              <a:rPr lang="en-US" sz="2000" b="1">
                <a:solidFill>
                  <a:schemeClr val="bg1"/>
                </a:solidFill>
              </a:rPr>
              <a:t>Best move</a:t>
            </a:r>
          </a:p>
        </p:txBody>
      </p:sp>
      <p:pic>
        <p:nvPicPr>
          <p:cNvPr id="4" name="Audio 3">
            <a:hlinkClick r:id="" action="ppaction://media"/>
            <a:extLst>
              <a:ext uri="{FF2B5EF4-FFF2-40B4-BE49-F238E27FC236}">
                <a16:creationId xmlns:a16="http://schemas.microsoft.com/office/drawing/2014/main" id="{3279193C-C74B-47C9-8ED4-3A06C20E637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46237632"/>
      </p:ext>
    </p:extLst>
  </p:cSld>
  <p:clrMapOvr>
    <a:masterClrMapping/>
  </p:clrMapOvr>
  <mc:AlternateContent xmlns:mc="http://schemas.openxmlformats.org/markup-compatibility/2006">
    <mc:Choice xmlns:p14="http://schemas.microsoft.com/office/powerpoint/2010/main" Requires="p14">
      <p:transition spd="slow" p14:dur="2000" advTm="6018"/>
    </mc:Choice>
    <mc:Fallback>
      <p:transition spd="slow" advTm="6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500E75986988C4F937A6676355919A7" ma:contentTypeVersion="0" ma:contentTypeDescription="Create a new document." ma:contentTypeScope="" ma:versionID="fc7cfdd460663104c1f10c87ef2e8442">
  <xsd:schema xmlns:xsd="http://www.w3.org/2001/XMLSchema" xmlns:xs="http://www.w3.org/2001/XMLSchema" xmlns:p="http://schemas.microsoft.com/office/2006/metadata/properties" targetNamespace="http://schemas.microsoft.com/office/2006/metadata/properties" ma:root="true" ma:fieldsID="bb562f0348d5dd2ac06d36d304671ebd">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8B287A8-1880-4566-9CE4-2F1B387134C3}">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54D364DF-0C7C-4443-8BCF-C78DAD9E70D9}">
  <ds:schemaRefs>
    <ds:schemaRef ds:uri="http://schemas.microsoft.com/sharepoint/v3/contenttype/forms"/>
  </ds:schemaRefs>
</ds:datastoreItem>
</file>

<file path=customXml/itemProps3.xml><?xml version="1.0" encoding="utf-8"?>
<ds:datastoreItem xmlns:ds="http://schemas.openxmlformats.org/officeDocument/2006/customXml" ds:itemID="{DA808E0C-2A43-4D53-8514-1586B15627B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78</TotalTime>
  <Words>3253</Words>
  <Application>Microsoft Office PowerPoint</Application>
  <PresentationFormat>Widescreen</PresentationFormat>
  <Paragraphs>496</Paragraphs>
  <Slides>25</Slides>
  <Notes>25</Notes>
  <HiddenSlides>4</HiddenSlides>
  <MMClips>21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Georgia</vt:lpstr>
      <vt:lpstr>Times New Roman</vt:lpstr>
      <vt:lpstr>Office Theme</vt:lpstr>
      <vt:lpstr>PowerPoint Presentation</vt:lpstr>
      <vt:lpstr>Introduction: Creating an Azul board game agent</vt:lpstr>
      <vt:lpstr>Agent Design: Naïve agent</vt:lpstr>
      <vt:lpstr>Agent Design: Breadth First Search Agent (BFS)</vt:lpstr>
      <vt:lpstr>Agent Design: Minimax </vt:lpstr>
      <vt:lpstr>Agent Design: How it works ? Minimax Agent</vt:lpstr>
      <vt:lpstr>Agent Design: How it works Minimax Agent</vt:lpstr>
      <vt:lpstr>Agent Design: How it works Minimax Agent</vt:lpstr>
      <vt:lpstr>Agent Design: How it works Minimax Agent</vt:lpstr>
      <vt:lpstr>Agent Design: An overview of Metrics and Methods used Minimax Agent</vt:lpstr>
      <vt:lpstr>Agent Design: Minimax Agent vs Naïve Agent Demo Showcasing metrics and methods used during different scenario</vt:lpstr>
      <vt:lpstr>Agent Design: Minimax Agent vs Naïve Agent Demo Showcasing different scenario</vt:lpstr>
      <vt:lpstr>Monte Carlo Tree Search flowchart</vt:lpstr>
      <vt:lpstr>Selection Policy: UCB1</vt:lpstr>
      <vt:lpstr>Roll-out policy for Simulation</vt:lpstr>
      <vt:lpstr>Random rollout vs naïve rollout</vt:lpstr>
      <vt:lpstr>MCTS vs Minimax: Why our minimax is stronger</vt:lpstr>
      <vt:lpstr>Strength and Weakness: Insights on the “good” and the “bad “of development and utilization of the four technique</vt:lpstr>
      <vt:lpstr>PowerPoint Presentation</vt:lpstr>
      <vt:lpstr>Improvement: What we would do if we were given more time</vt:lpstr>
      <vt:lpstr>PowerPoint Presentation</vt:lpstr>
      <vt:lpstr>Agent Design: Timeline Overview Naïve Agent &amp;  Breadth First Search Agent (BFS)</vt:lpstr>
      <vt:lpstr>Agent Design: Timeline Overview (continue) Naïve Agent (SD) &amp; Breadth First Search Agent (BFS)</vt:lpstr>
      <vt:lpstr>Agent Design: How it works Minimax Agent</vt:lpstr>
      <vt:lpstr>Insights: Winning tips for minimax agent: Techniques used to maximize ranking in competition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Albert Tien</dc:creator>
  <cp:lastModifiedBy>David Liao</cp:lastModifiedBy>
  <cp:revision>1637</cp:revision>
  <dcterms:created xsi:type="dcterms:W3CDTF">2020-06-01T01:22:35Z</dcterms:created>
  <dcterms:modified xsi:type="dcterms:W3CDTF">2020-06-02T15:26:49Z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0x010100A500E75986988C4F937A6676355919A7</vt:lpwstr>
  </property>
</Properties>
</file>